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528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central thesis: the question is not whether tools do work. The question is whether the use of tools deepens human capability or merely makes people less necessary.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let the organization talk abstractly about AI. Ask which mode is being deployed: amplification, delegation, or substitution.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Stewardship is a loop, not a launch event: worker voice, safeguards, training, accountability, shared gains, and new ladders.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practical filter: remove dead weight, not the work that forms judgment. If a task teaches something, preserve or replace that learning before automation.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critical for credibility. The presentation is not saying all AI objections fail. It is saying the mere presence of machine labor is not a coherent objection.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3D modeling comparison carefully. It is not that AI and 3D are identical; it is that “the machine did work” cannot be the dividing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 A translates the philosophy into leadership questions. This is a checklist for the moment before a tool or workflow is adopted.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 A-1 turns the core rule into a repeatable decision instrument. It asks what changes, who is affected, what must be preserved, and where the gains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useful in live governance. A numerical scorecard should never become a way to rationalize unresolved dignity or accountability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scorecard is intentionally simple. It makes leadership disclose what is planned, funded, worker-informed, and measurable.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human-development plan is the part that keeps the philosophy from staying abstract. It names affected workers, training, pathways, accountability, and review metrics.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frame for the entire deck: dignity is not the same thing as redundancy, and efficiency is not a moral endpoint. It is the beginning of a distribution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prevents the deck from overstating the evidence. Labor-market projections are treated as exposure estimates and institutional assessments, not as deterministic forecasts.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thesis. The deck is not anti-technology. It is anti-lazy innovation and pro-human capability.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treatise rejects both easy positions: anti-technology nostalgia and blind efficiency worship. The moral subject is the worker, not the workflow.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room through the continuity: tools relocate human effort from direct exertion toward direction, verification, and judgment.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philosophical core: tools do not simply replace people; they change where people stand in the system. Leadership must evaluate whether the new posture improves agency.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should be delivered plainly. The goal is not to degrade routine work; it is to refuse to trap people in routine work because the system has not designed a better 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job contains more than tasks. A task can be removed while a training function or status function remains unaccounted for. Efficiency creates surplus, and surplus allocation is a moral choice.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invite the room to name the default allocation in their own organization. Does the time saved become capability or simply extraction?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same technology can become an amplifier, a dependency, a monopoly lever, or an extraction engine. The test is not the tool; it is agency and power.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8EB"/>
          </a:solidFill>
          <a:ln w="12700">
            <a:solidFill>
              <a:srgbClr val="FFF8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 flipH="1">
            <a:off x="8246058" y="0"/>
            <a:ext cx="3945941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368" y="658368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PRESENTATION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58368" y="1051560"/>
            <a:ext cx="544068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HUMAN HAND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THE INTELLIGENT TOOL</a:t>
            </a:r>
            <a:endParaRPr lang="en-US" sz="2900" dirty="0"/>
          </a:p>
        </p:txBody>
      </p:sp>
      <p:sp>
        <p:nvSpPr>
          <p:cNvPr id="10" name="Shape 7"/>
          <p:cNvSpPr/>
          <p:nvPr/>
        </p:nvSpPr>
        <p:spPr>
          <a:xfrm>
            <a:off x="658368" y="2788920"/>
            <a:ext cx="3246120" cy="0"/>
          </a:xfrm>
          <a:prstGeom prst="line">
            <a:avLst/>
          </a:prstGeom>
          <a:noFill/>
          <a:ln w="1778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8368" y="306324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Humanity, innovation, worker dignity, and the moral architecture of amplified effort.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658368" y="4160520"/>
            <a:ext cx="5303520" cy="1005840"/>
          </a:xfrm>
          <a:prstGeom prst="roundRect">
            <a:avLst>
              <a:gd name="adj" fmla="val 7273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70509" y="4381805"/>
            <a:ext cx="4879238" cy="5632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innovation to make people more capable, not merely less necessary.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658368" y="58978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Chris White  |  May 2026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MORAL USE OF TECHNOLOGY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SAME TOOL CAN SERVE THREE DIFFERENT ROLES</a:t>
            </a:r>
            <a:endParaRPr lang="en-US" sz="24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surrounding system determines whether the tool expands or narrows human agency.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10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68680" y="187452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E9F1E8"/>
          </a:solidFill>
          <a:ln w="9525">
            <a:solidFill>
              <a:srgbClr val="3D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033272" y="2039112"/>
            <a:ext cx="384048" cy="384048"/>
          </a:xfrm>
          <a:prstGeom prst="ellipse">
            <a:avLst/>
          </a:prstGeom>
          <a:solidFill>
            <a:srgbClr val="3D6C3B"/>
          </a:solidFill>
          <a:ln w="2540">
            <a:solidFill>
              <a:srgbClr val="3D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33272" y="216894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527048" y="2079803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Amplification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527048" y="2404872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expands a worker’s ability while the worker remains meaningfully in command.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15968" y="187452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E8F1F7"/>
          </a:solidFill>
          <a:ln w="9525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480560" y="2039112"/>
            <a:ext cx="384048" cy="384048"/>
          </a:xfrm>
          <a:prstGeom prst="ellipse">
            <a:avLst/>
          </a:prstGeom>
          <a:solidFill>
            <a:srgbClr val="163A5C"/>
          </a:solidFill>
          <a:ln w="254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480560" y="216894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974336" y="2079803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Delegation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974336" y="2404872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performs a defined task under trained human supervision and correction.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763256" y="187452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3E7E4"/>
          </a:solidFill>
          <a:ln w="9525">
            <a:solidFill>
              <a:srgbClr val="9D33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927848" y="2039112"/>
            <a:ext cx="384048" cy="384048"/>
          </a:xfrm>
          <a:prstGeom prst="ellipse">
            <a:avLst/>
          </a:prstGeom>
          <a:solidFill>
            <a:srgbClr val="9D332E"/>
          </a:solidFill>
          <a:ln w="2540">
            <a:solidFill>
              <a:srgbClr val="9D33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927848" y="216894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421624" y="2079803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Substitution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421624" y="2404872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replaces a role or reduces the human to token oversight.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097280" y="4892040"/>
            <a:ext cx="10058400" cy="868680"/>
          </a:xfrm>
          <a:prstGeom prst="roundRect">
            <a:avLst>
              <a:gd name="adj" fmla="val 8421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417320" y="5083150"/>
            <a:ext cx="9418320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moral difference is not only the tool.</a:t>
            </a:r>
          </a:p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training, voice, accountability, shared gains, and role design.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a_clean_infographic_slide_style_diagram_on_a_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02" y="91440"/>
            <a:ext cx="9669780" cy="64465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wide_clean_infographic_diagram_on_a_light_cream_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02" y="91440"/>
            <a:ext cx="9669780" cy="64465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LIMITS OF THE ANALOGY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IS NOT MERELY ANOTHER HOE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historical analogy defeats the weak objection. It does not settle the strongest objections.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13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68680" y="187452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E8F1F7"/>
          </a:solidFill>
          <a:ln w="1270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69848" y="2039112"/>
            <a:ext cx="4946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OBJECTION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69848" y="2404872"/>
            <a:ext cx="4946904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machine did the work.”</a:t>
            </a:r>
            <a:endParaRPr lang="en-US" sz="1430" dirty="0"/>
          </a:p>
          <a:p>
            <a:pPr marL="0" indent="0">
              <a:buNone/>
            </a:pPr>
            <a:endParaRPr lang="en-US" sz="1430" dirty="0"/>
          </a:p>
          <a:p>
            <a:pPr marL="0" indent="0">
              <a:buNone/>
            </a:pPr>
            <a:r>
              <a:rPr lang="en-US" sz="14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objection also reaches the hoe, the mill, the press, the camera, the renderer, and the spreadsheet.</a:t>
            </a:r>
            <a:endParaRPr lang="en-US" sz="1430" dirty="0"/>
          </a:p>
        </p:txBody>
      </p:sp>
      <p:sp>
        <p:nvSpPr>
          <p:cNvPr id="15" name="Shape 13"/>
          <p:cNvSpPr/>
          <p:nvPr/>
        </p:nvSpPr>
        <p:spPr>
          <a:xfrm>
            <a:off x="6446520" y="187452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3E6CA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47688" y="20391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STRONGER OBJECTION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47688" y="2404872"/>
            <a:ext cx="4672584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data, consent, compensation, provenance, opacity, bias, attribution, style imitation, and platform concentration.</a:t>
            </a:r>
            <a:endParaRPr lang="en-US" sz="1430" dirty="0"/>
          </a:p>
        </p:txBody>
      </p:sp>
      <p:sp>
        <p:nvSpPr>
          <p:cNvPr id="18" name="Shape 16"/>
          <p:cNvSpPr/>
          <p:nvPr/>
        </p:nvSpPr>
        <p:spPr>
          <a:xfrm>
            <a:off x="1188720" y="4754880"/>
            <a:ext cx="9784080" cy="868680"/>
          </a:xfrm>
          <a:prstGeom prst="roundRect">
            <a:avLst>
              <a:gd name="adj" fmla="val 8421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508760" y="4945990"/>
            <a:ext cx="9144000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Machine assistance does not negate human creativity.</a:t>
            </a:r>
          </a:p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still must be judged by sourcing, accountability, power, and honest authorship.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CREATIVE PRODUCTION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3D MODELING AND GENERATIVE AI RAISE THE SAME FIRST QUESTION</a:t>
            </a:r>
            <a:endParaRPr lang="en-US" sz="23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category alone does not settle authorship.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14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914400" y="1847088"/>
            <a:ext cx="4983480" cy="2194560"/>
          </a:xfrm>
          <a:prstGeom prst="roundRect">
            <a:avLst>
              <a:gd name="adj" fmla="val 2917"/>
            </a:avLst>
          </a:prstGeom>
          <a:solidFill>
            <a:srgbClr val="FFFDF8"/>
          </a:solidFill>
          <a:ln w="1143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34440" y="21031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MODELING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2514600"/>
            <a:ext cx="43434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rendering engine calculates light, shadow, physics, and material behavior.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34440" y="331012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4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Accepted when human direction, craft, and accountability remain meaningful.</a:t>
            </a:r>
            <a:endParaRPr lang="en-US" sz="1240" dirty="0"/>
          </a:p>
        </p:txBody>
      </p:sp>
      <p:sp>
        <p:nvSpPr>
          <p:cNvPr id="16" name="Shape 14"/>
          <p:cNvSpPr/>
          <p:nvPr/>
        </p:nvSpPr>
        <p:spPr>
          <a:xfrm>
            <a:off x="6400800" y="1847088"/>
            <a:ext cx="4983480" cy="2194560"/>
          </a:xfrm>
          <a:prstGeom prst="roundRect">
            <a:avLst>
              <a:gd name="adj" fmla="val 2917"/>
            </a:avLst>
          </a:prstGeom>
          <a:solidFill>
            <a:srgbClr val="E8F1F7"/>
          </a:solidFill>
          <a:ln w="1143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720840" y="21031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GENERATIVE AI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720840" y="2514600"/>
            <a:ext cx="43434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model proposes outputs; humans may prompt, curate, revise, composite, verify, and own.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720840" y="331012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4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Legitimate use depends on control, transformation, sourcing, and truthfulness.</a:t>
            </a:r>
            <a:endParaRPr lang="en-US" sz="1240" dirty="0"/>
          </a:p>
        </p:txBody>
      </p:sp>
      <p:sp>
        <p:nvSpPr>
          <p:cNvPr id="20" name="Shape 18"/>
          <p:cNvSpPr/>
          <p:nvPr/>
        </p:nvSpPr>
        <p:spPr>
          <a:xfrm>
            <a:off x="1051560" y="4828032"/>
            <a:ext cx="10104120" cy="868680"/>
          </a:xfrm>
          <a:prstGeom prst="roundRect">
            <a:avLst>
              <a:gd name="adj" fmla="val 8421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371600" y="5019142"/>
            <a:ext cx="9464040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stronger the human intention, control, revision, transformation, accountability, and final judgment, the stronger the authorship claim.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09187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APPENDIX A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LEADER’S CHECKLIST FOR DIGNITY-PRESERVING INNOVATION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a task is automated, simplified, or assigned to a new technical system, leaders should ask better questions.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15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22960" y="1965960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87552" y="2130552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87552" y="224942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481328" y="212140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Status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481328" y="2496312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task unnecessary, or merely lower-status?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22960" y="3044952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E8F1F7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87552" y="3209544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87552" y="332841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481328" y="320040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Formation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81328" y="357530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junior people no longer learn?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822960" y="4123944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987552" y="4288536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87552" y="44074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481328" y="427939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481328" y="4654296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performs the task, and were they consulted?</a:t>
            </a:r>
            <a:endParaRPr lang="en-US" sz="1120" dirty="0"/>
          </a:p>
        </p:txBody>
      </p:sp>
      <p:sp>
        <p:nvSpPr>
          <p:cNvPr id="27" name="Shape 25"/>
          <p:cNvSpPr/>
          <p:nvPr/>
        </p:nvSpPr>
        <p:spPr>
          <a:xfrm>
            <a:off x="4160520" y="1965960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E8F1F7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325112" y="2130552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325112" y="224942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818888" y="212140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818888" y="2496312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income, status, advancement, or identity risk appears?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4160520" y="3044952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325112" y="3209544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325112" y="332841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818888" y="320040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Path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4818888" y="357530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new role or ladder absorbs freed capacity?</a:t>
            </a:r>
            <a:endParaRPr lang="en-US" sz="1120" dirty="0"/>
          </a:p>
        </p:txBody>
      </p:sp>
      <p:sp>
        <p:nvSpPr>
          <p:cNvPr id="37" name="Shape 35"/>
          <p:cNvSpPr/>
          <p:nvPr/>
        </p:nvSpPr>
        <p:spPr>
          <a:xfrm>
            <a:off x="4160520" y="4123944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E8F1F7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4325112" y="4288536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325112" y="44074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818888" y="427939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Dividend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4818888" y="4654296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gains be shared with workers and clients?</a:t>
            </a:r>
            <a:endParaRPr lang="en-US" sz="1120" dirty="0"/>
          </a:p>
        </p:txBody>
      </p:sp>
      <p:sp>
        <p:nvSpPr>
          <p:cNvPr id="42" name="Shape 40"/>
          <p:cNvSpPr/>
          <p:nvPr/>
        </p:nvSpPr>
        <p:spPr>
          <a:xfrm>
            <a:off x="7498080" y="1965960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7662672" y="2130552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7662672" y="224942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8156448" y="212140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Accountability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8156448" y="2496312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owns quality, confidentiality, bias, and provenance?</a:t>
            </a:r>
            <a:endParaRPr lang="en-US" sz="1120" dirty="0"/>
          </a:p>
        </p:txBody>
      </p:sp>
      <p:sp>
        <p:nvSpPr>
          <p:cNvPr id="47" name="Shape 45"/>
          <p:cNvSpPr/>
          <p:nvPr/>
        </p:nvSpPr>
        <p:spPr>
          <a:xfrm>
            <a:off x="7498080" y="3044952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E8F1F7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7662672" y="3209544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7662672" y="332841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8156448" y="320040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Budget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8156448" y="357530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training budget accompanies the tool budget?</a:t>
            </a:r>
            <a:endParaRPr lang="en-US" sz="1120" dirty="0"/>
          </a:p>
        </p:txBody>
      </p:sp>
      <p:sp>
        <p:nvSpPr>
          <p:cNvPr id="52" name="Shape 50"/>
          <p:cNvSpPr/>
          <p:nvPr/>
        </p:nvSpPr>
        <p:spPr>
          <a:xfrm>
            <a:off x="7498080" y="4123944"/>
            <a:ext cx="3063240" cy="868680"/>
          </a:xfrm>
          <a:prstGeom prst="roundRect">
            <a:avLst>
              <a:gd name="adj" fmla="val 6316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7662672" y="4288536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7662672" y="44074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8156448" y="427939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 test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8156448" y="4654296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Would we defend this redundancy for a higher-status worker?</a:t>
            </a:r>
            <a:endParaRPr lang="en-US" sz="1120" dirty="0"/>
          </a:p>
        </p:txBody>
      </p:sp>
      <p:sp>
        <p:nvSpPr>
          <p:cNvPr id="57" name="Shape 55"/>
          <p:cNvSpPr/>
          <p:nvPr/>
        </p:nvSpPr>
        <p:spPr>
          <a:xfrm>
            <a:off x="1600200" y="5623560"/>
            <a:ext cx="8915400" cy="566928"/>
          </a:xfrm>
          <a:prstGeom prst="roundRect">
            <a:avLst>
              <a:gd name="adj" fmla="val 12903"/>
            </a:avLst>
          </a:prstGeom>
          <a:solidFill>
            <a:srgbClr val="0D2B4C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1920240" y="5748284"/>
            <a:ext cx="8275320" cy="31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major task automation without a human-development plan.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APPENDIX A-1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DIGNITY-PRESERVING INNOVATION DECISION TOOL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scorecard, decision record, and human-development plan for proposed workflow change.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16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005840" y="1847088"/>
            <a:ext cx="4754880" cy="1325880"/>
          </a:xfrm>
          <a:prstGeom prst="roundRect">
            <a:avLst>
              <a:gd name="adj" fmla="val 4138"/>
            </a:avLst>
          </a:prstGeom>
          <a:solidFill>
            <a:srgbClr val="F3E6CA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170432" y="2011680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80112" y="213969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664208" y="2002536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Necessity &amp; Status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664208" y="2377440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task unnecessary, or merely lower-status?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1005840" y="3703320"/>
            <a:ext cx="4754880" cy="1325880"/>
          </a:xfrm>
          <a:prstGeom prst="roundRect">
            <a:avLst>
              <a:gd name="adj" fmla="val 4138"/>
            </a:avLst>
          </a:prstGeom>
          <a:solidFill>
            <a:srgbClr val="E8F1F7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1170432" y="3867912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180112" y="39959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664208" y="3858768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Formation &amp; Learning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664208" y="4233672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task teach judgment, discipline, or accountability?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6400800" y="1847088"/>
            <a:ext cx="4754880" cy="1325880"/>
          </a:xfrm>
          <a:prstGeom prst="roundRect">
            <a:avLst>
              <a:gd name="adj" fmla="val 4138"/>
            </a:avLst>
          </a:prstGeom>
          <a:solidFill>
            <a:srgbClr val="E9F1E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565392" y="2011680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575072" y="213969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059168" y="2002536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Agency &amp; Power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059168" y="2377440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gains control, who loses discretion, and who is consulted?</a:t>
            </a:r>
            <a:endParaRPr lang="en-US" sz="1120" dirty="0"/>
          </a:p>
        </p:txBody>
      </p:sp>
      <p:sp>
        <p:nvSpPr>
          <p:cNvPr id="27" name="Shape 25"/>
          <p:cNvSpPr/>
          <p:nvPr/>
        </p:nvSpPr>
        <p:spPr>
          <a:xfrm>
            <a:off x="6400800" y="3703320"/>
            <a:ext cx="4754880" cy="1325880"/>
          </a:xfrm>
          <a:prstGeom prst="roundRect">
            <a:avLst>
              <a:gd name="adj" fmla="val 4138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6565392" y="3867912"/>
            <a:ext cx="384048" cy="384048"/>
          </a:xfrm>
          <a:prstGeom prst="ellipse">
            <a:avLst/>
          </a:prstGeom>
          <a:solidFill>
            <a:srgbClr val="B07A22"/>
          </a:solidFill>
          <a:ln w="25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575072" y="39959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059168" y="3858768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Surplus &amp; Accountability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059168" y="4233672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receives the dividend, and who owns final judgment?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1874520" y="5623560"/>
            <a:ext cx="8458200" cy="566928"/>
          </a:xfrm>
          <a:prstGeom prst="roundRect">
            <a:avLst>
              <a:gd name="adj" fmla="val 12903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194560" y="5748284"/>
            <a:ext cx="7818120" cy="31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750" i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tool is not designed to prevent innovation. It is designed to prevent lazy innovation.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GATE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HARD-STOP GATES COME BEFORE SCORING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high score cannot cure a blocked dignity risk.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17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22960" y="185623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08890" y="217170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WORKER VOICE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907792" y="196596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Affected workers were not consulted.</a:t>
            </a:r>
            <a:endParaRPr lang="en-US" sz="1230" dirty="0"/>
          </a:p>
        </p:txBody>
      </p:sp>
      <p:sp>
        <p:nvSpPr>
          <p:cNvPr id="15" name="Shape 13"/>
          <p:cNvSpPr/>
          <p:nvPr/>
        </p:nvSpPr>
        <p:spPr>
          <a:xfrm>
            <a:off x="822960" y="290779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08890" y="322326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FORMATION RISK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907792" y="301752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training function disappears without a replacement path.</a:t>
            </a:r>
            <a:endParaRPr lang="en-US" sz="1230" dirty="0"/>
          </a:p>
        </p:txBody>
      </p:sp>
      <p:sp>
        <p:nvSpPr>
          <p:cNvPr id="18" name="Shape 16"/>
          <p:cNvSpPr/>
          <p:nvPr/>
        </p:nvSpPr>
        <p:spPr>
          <a:xfrm>
            <a:off x="822960" y="395935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08890" y="427482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ACCOUNTABILITY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907792" y="406908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named human owns quality, bias, provenance, or final judgment.</a:t>
            </a:r>
            <a:endParaRPr lang="en-US" sz="1230" dirty="0"/>
          </a:p>
        </p:txBody>
      </p:sp>
      <p:sp>
        <p:nvSpPr>
          <p:cNvPr id="21" name="Shape 19"/>
          <p:cNvSpPr/>
          <p:nvPr/>
        </p:nvSpPr>
        <p:spPr>
          <a:xfrm>
            <a:off x="6400800" y="185623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3E6CA"/>
          </a:solidFill>
          <a:ln w="1016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86730" y="217170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 / INCOME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485632" y="196596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change reduces status, income, or advancement without mitigation.</a:t>
            </a:r>
            <a:endParaRPr lang="en-US" sz="1230" dirty="0"/>
          </a:p>
        </p:txBody>
      </p:sp>
      <p:sp>
        <p:nvSpPr>
          <p:cNvPr id="24" name="Shape 22"/>
          <p:cNvSpPr/>
          <p:nvPr/>
        </p:nvSpPr>
        <p:spPr>
          <a:xfrm>
            <a:off x="6400800" y="290779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3E6CA"/>
          </a:solidFill>
          <a:ln w="1016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586730" y="322326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COST EXTRACTION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485632" y="301752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savings flow upward, with no worker/client/training benefit.</a:t>
            </a:r>
            <a:endParaRPr lang="en-US" sz="1230" dirty="0"/>
          </a:p>
        </p:txBody>
      </p:sp>
      <p:sp>
        <p:nvSpPr>
          <p:cNvPr id="27" name="Shape 25"/>
          <p:cNvSpPr/>
          <p:nvPr/>
        </p:nvSpPr>
        <p:spPr>
          <a:xfrm>
            <a:off x="6400800" y="3959352"/>
            <a:ext cx="5074920" cy="804672"/>
          </a:xfrm>
          <a:prstGeom prst="roundRect">
            <a:avLst>
              <a:gd name="adj" fmla="val 4545"/>
            </a:avLst>
          </a:prstGeom>
          <a:solidFill>
            <a:srgbClr val="F3E6CA"/>
          </a:solidFill>
          <a:ln w="1016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586730" y="4274820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HIGH-STAKES USE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485632" y="406908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Legal, financial, safety, privacy, employment, or client-impacting decisions lack heightened safeguards.</a:t>
            </a:r>
            <a:endParaRPr lang="en-US" sz="1230" dirty="0"/>
          </a:p>
        </p:txBody>
      </p:sp>
      <p:sp>
        <p:nvSpPr>
          <p:cNvPr id="30" name="Shape 28"/>
          <p:cNvSpPr/>
          <p:nvPr/>
        </p:nvSpPr>
        <p:spPr>
          <a:xfrm>
            <a:off x="1188720" y="5559552"/>
            <a:ext cx="9784080" cy="566928"/>
          </a:xfrm>
          <a:prstGeom prst="roundRect">
            <a:avLst>
              <a:gd name="adj" fmla="val 12903"/>
            </a:avLst>
          </a:prstGeom>
          <a:solidFill>
            <a:srgbClr val="0D2B4C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508760" y="5684276"/>
            <a:ext cx="9144000" cy="31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a hard-stop gate is triggered, pause implementation and redesign the plan before scoring.</a:t>
            </a:r>
            <a:endParaRPr lang="en-US" sz="1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SCORECARD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DISCIPLINED DELIBERATION, NOT FAKE MATH</a:t>
            </a:r>
            <a:endParaRPr lang="en-US" sz="24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each criterion from 0 to 3; hard stops override the numerical score.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18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68680" y="1847088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E8F1F7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3" name="Text 11"/>
          <p:cNvSpPr/>
          <p:nvPr/>
        </p:nvSpPr>
        <p:spPr>
          <a:xfrm>
            <a:off x="1033272" y="1975104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Necessity vs. status bias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0" y="196596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68680" y="2505456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FFFDF8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6" name="Text 14"/>
          <p:cNvSpPr/>
          <p:nvPr/>
        </p:nvSpPr>
        <p:spPr>
          <a:xfrm>
            <a:off x="1033272" y="2633472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Formation value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572000" y="262432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68680" y="3163824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E8F1F7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9" name="Text 17"/>
          <p:cNvSpPr/>
          <p:nvPr/>
        </p:nvSpPr>
        <p:spPr>
          <a:xfrm>
            <a:off x="1033272" y="3291840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Worker voice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0" y="328269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68680" y="3822192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FFFDF8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2" name="Text 20"/>
          <p:cNvSpPr/>
          <p:nvPr/>
        </p:nvSpPr>
        <p:spPr>
          <a:xfrm>
            <a:off x="1033272" y="3950208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Income/status risk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572000" y="394106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68680" y="4480560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E8F1F7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5" name="Text 23"/>
          <p:cNvSpPr/>
          <p:nvPr/>
        </p:nvSpPr>
        <p:spPr>
          <a:xfrm>
            <a:off x="1033272" y="4608576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New ladder / role path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72000" y="45994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0" y="1847088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FFFDF8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8" name="Text 26"/>
          <p:cNvSpPr/>
          <p:nvPr/>
        </p:nvSpPr>
        <p:spPr>
          <a:xfrm>
            <a:off x="6565392" y="1975104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Shared gains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104120" y="196596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0" y="2505456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E8F1F7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1" name="Text 29"/>
          <p:cNvSpPr/>
          <p:nvPr/>
        </p:nvSpPr>
        <p:spPr>
          <a:xfrm>
            <a:off x="6565392" y="2633472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Quality &amp; accountability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0104120" y="262432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400800" y="3163824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FFFDF8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4" name="Text 32"/>
          <p:cNvSpPr/>
          <p:nvPr/>
        </p:nvSpPr>
        <p:spPr>
          <a:xfrm>
            <a:off x="6565392" y="3291840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 Training budget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104120" y="328269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400800" y="3822192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E8F1F7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7" name="Text 35"/>
          <p:cNvSpPr/>
          <p:nvPr/>
        </p:nvSpPr>
        <p:spPr>
          <a:xfrm>
            <a:off x="6565392" y="3950208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9. Junior learning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0104120" y="394106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6400800" y="4480560"/>
            <a:ext cx="5074920" cy="438912"/>
          </a:xfrm>
          <a:prstGeom prst="roundRect">
            <a:avLst>
              <a:gd name="adj" fmla="val 6250"/>
            </a:avLst>
          </a:prstGeom>
          <a:solidFill>
            <a:srgbClr val="FFFDF8"/>
          </a:solidFill>
          <a:ln w="5080">
            <a:solidFill>
              <a:srgbClr val="D8C6A0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0" name="Text 38"/>
          <p:cNvSpPr/>
          <p:nvPr/>
        </p:nvSpPr>
        <p:spPr>
          <a:xfrm>
            <a:off x="6565392" y="4608576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10. Status test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0104120" y="45994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0   1   2   3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1143000" y="5440680"/>
            <a:ext cx="9829800" cy="658368"/>
          </a:xfrm>
          <a:prstGeom prst="roundRect">
            <a:avLst>
              <a:gd name="adj" fmla="val 6944"/>
            </a:avLst>
          </a:prstGeom>
          <a:solidFill>
            <a:srgbClr val="FFFDF8"/>
          </a:solidFill>
          <a:ln w="1016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1417320" y="5669280"/>
            <a:ext cx="9281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7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24–30 proceed  |  18–23 conditional pilot  |  12–17 redesign  |  0–11 do not proceed</a:t>
            </a:r>
            <a:endParaRPr lang="en-US" sz="127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REQUIRED ATTACHMENT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HUMAN-DEVELOPMENT PLAN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major automation, simplification, or AI-enabled workflow change needs a plan specific enough to be audited.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19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914400" y="1874520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89508" y="2167129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TASK &amp; ROLES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43200" y="1965960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changes, who performs it today, and who relies on it?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14400" y="2898648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3E6CA"/>
          </a:solidFill>
          <a:ln w="952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89508" y="3191257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VALUE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43200" y="2990088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judgment, learning, quality control, or institutional memory exists?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14400" y="3922776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89508" y="4215385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REPLACEMENT PATHWAY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743200" y="4014216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lost learning be preserved, simulated, mentored, or moved?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0" y="1874520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3E6CA"/>
          </a:solidFill>
          <a:ln w="952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75908" y="2167129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LADDER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0" y="1965960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role, responsibility, status, or development path absorbs freed capacity?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0" y="2898648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FFDF8"/>
          </a:solidFill>
          <a:ln w="9525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575908" y="3191257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GAINS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229600" y="2990088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time savings become training, wages, workload relief, quality, or client value?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400800" y="3922776"/>
            <a:ext cx="4937760" cy="768096"/>
          </a:xfrm>
          <a:prstGeom prst="roundRect">
            <a:avLst>
              <a:gd name="adj" fmla="val 4762"/>
            </a:avLst>
          </a:prstGeom>
          <a:solidFill>
            <a:srgbClr val="F3E6CA"/>
          </a:solidFill>
          <a:ln w="952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575908" y="4215385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ACCOUNTABILITY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29600" y="4014216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owns final judgment, confidentiality, provenance, bias review, and escalation?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234440" y="5532120"/>
            <a:ext cx="9646920" cy="685800"/>
          </a:xfrm>
          <a:prstGeom prst="roundRect">
            <a:avLst>
              <a:gd name="adj" fmla="val 10667"/>
            </a:avLst>
          </a:prstGeom>
          <a:solidFill>
            <a:srgbClr val="0D2B4C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554480" y="5682996"/>
            <a:ext cx="9006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 days: Did this innovation make people more capable, or merely less necessary?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PROPOSITION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DIGNITY, NOT REDUNDANCY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to keep people busy. The goal is to help people become more.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2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960120" y="1920240"/>
            <a:ext cx="10241280" cy="1325880"/>
          </a:xfrm>
          <a:prstGeom prst="roundRect">
            <a:avLst>
              <a:gd name="adj" fmla="val 5517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80160" y="2176272"/>
            <a:ext cx="9601200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Eliminate unnecessary toil, not necessary people.</a:t>
            </a:r>
            <a:endParaRPr lang="en-US" sz="2900" dirty="0"/>
          </a:p>
        </p:txBody>
      </p:sp>
      <p:sp>
        <p:nvSpPr>
          <p:cNvPr id="14" name="Shape 12"/>
          <p:cNvSpPr/>
          <p:nvPr/>
        </p:nvSpPr>
        <p:spPr>
          <a:xfrm>
            <a:off x="1143000" y="3840480"/>
            <a:ext cx="3154680" cy="1143000"/>
          </a:xfrm>
          <a:prstGeom prst="roundRect">
            <a:avLst>
              <a:gd name="adj" fmla="val 6400"/>
            </a:avLst>
          </a:prstGeom>
          <a:solidFill>
            <a:srgbClr val="E8F1F7"/>
          </a:solidFill>
          <a:ln w="1270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344168" y="4005072"/>
            <a:ext cx="2752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WORKERS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344168" y="4370832"/>
            <a:ext cx="275234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preserve obsolete workflows as a substitute for human development.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553712" y="3840480"/>
            <a:ext cx="3154680" cy="1143000"/>
          </a:xfrm>
          <a:prstGeom prst="roundRect">
            <a:avLst>
              <a:gd name="adj" fmla="val 6400"/>
            </a:avLst>
          </a:prstGeom>
          <a:solidFill>
            <a:srgbClr val="F3E6CA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0" y="4005072"/>
            <a:ext cx="2752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LADDERS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754880" y="4370832"/>
            <a:ext cx="275234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a task changes, the person should have a path to change with it.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64424" y="3840480"/>
            <a:ext cx="3154680" cy="1143000"/>
          </a:xfrm>
          <a:prstGeom prst="roundRect">
            <a:avLst>
              <a:gd name="adj" fmla="val 6400"/>
            </a:avLst>
          </a:prstGeom>
          <a:solidFill>
            <a:srgbClr val="E9F1E8"/>
          </a:solidFill>
          <a:ln w="12700">
            <a:solidFill>
              <a:srgbClr val="3D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165592" y="4005072"/>
            <a:ext cx="2752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GAINS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165592" y="4370832"/>
            <a:ext cx="275234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Efficiency creates a surplus. Leadership decides where it goes.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BASE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SOURCE NOTES ANCHOR THE ARGUMENT; THEY DO NOT OVERCLAIM THE FUTURE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full bibliography remains in the companion thought piece.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20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68680" y="187452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69848" y="20391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&amp; PHILOSOPHICAL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69848" y="2404872"/>
            <a:ext cx="4672584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extension, writing as technology, mechanical reproduction, digital craft, artifacts and power.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6355080" y="187452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E8F1F7"/>
          </a:solidFill>
          <a:ln w="1270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56248" y="20391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 &amp; INSTITUTIONS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556248" y="2404872"/>
            <a:ext cx="4672584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Automation, task exposure, skill change, job quality, worker consultation, training, and public-workforce readiness.</a:t>
            </a:r>
            <a:endParaRPr lang="en-US" sz="1240" dirty="0"/>
          </a:p>
        </p:txBody>
      </p:sp>
      <p:sp>
        <p:nvSpPr>
          <p:cNvPr id="18" name="Shape 16"/>
          <p:cNvSpPr/>
          <p:nvPr/>
        </p:nvSpPr>
        <p:spPr>
          <a:xfrm>
            <a:off x="868680" y="370332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3E6CA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69848" y="38679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LAW &amp; AUTHORSHIP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69848" y="4233672"/>
            <a:ext cx="4672584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authorship, AI-assisted works, training data, fair use, consent, compensation, and provenance.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6355080" y="370332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E9F1E8"/>
          </a:solidFill>
          <a:ln w="12700">
            <a:solidFill>
              <a:srgbClr val="3D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56248" y="38679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INTERPRETATION CAUTION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556248" y="4233672"/>
            <a:ext cx="4672584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Exposure, capability, and time savings are not predictions of actual job loss for any specific worker or firm.</a:t>
            </a:r>
            <a:endParaRPr lang="en-US" sz="124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SYNTHESIS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MACHINES TO REMOVE MACHINE-LIKE TOIL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build human systems around judgment, relationship, creativity, responsibility, care, courage, taste, and wisdom.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21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158240" y="2238451"/>
            <a:ext cx="9875520" cy="1051560"/>
          </a:xfrm>
          <a:prstGeom prst="roundRect">
            <a:avLst>
              <a:gd name="adj" fmla="val 6957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478280" y="2469794"/>
            <a:ext cx="9235440" cy="5888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innovation to make people more capable, not merely less necessary.</a:t>
            </a:r>
            <a:endParaRPr lang="en-US" sz="2550" dirty="0"/>
          </a:p>
        </p:txBody>
      </p:sp>
      <p:sp>
        <p:nvSpPr>
          <p:cNvPr id="14" name="Shape 12"/>
          <p:cNvSpPr/>
          <p:nvPr/>
        </p:nvSpPr>
        <p:spPr>
          <a:xfrm>
            <a:off x="1828800" y="3730752"/>
            <a:ext cx="8549640" cy="1234440"/>
          </a:xfrm>
          <a:prstGeom prst="roundRect">
            <a:avLst>
              <a:gd name="adj" fmla="val 5926"/>
            </a:avLst>
          </a:prstGeom>
          <a:solidFill>
            <a:srgbClr val="0D2B4C"/>
          </a:solidFill>
          <a:ln w="152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240280" y="4023360"/>
            <a:ext cx="7726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MACHINE MAY DO MORE OF THE WORK.</a:t>
            </a:r>
            <a:endParaRPr lang="en-US" sz="1750" dirty="0"/>
          </a:p>
          <a:p>
            <a:pPr marL="0" indent="0" algn="ctr">
              <a:buNone/>
            </a:pPr>
            <a:r>
              <a:rPr lang="en-US" sz="17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 ONLY MAKES THE HUMAN QUESTION MORE IMPORTANT.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1920240" y="5486400"/>
            <a:ext cx="8458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dignity. Build ladders. Share gains. Preserve formation. Own judgment.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FALSE CHOICE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EFFICIENCY VERSUS EMPLOYMENT IS THE WRONG DEBATE</a:t>
            </a:r>
            <a:endParaRPr lang="en-US" sz="25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better frame is dignity versus redundancy.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3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22960" y="1874520"/>
            <a:ext cx="4983480" cy="1874520"/>
          </a:xfrm>
          <a:prstGeom prst="roundRect">
            <a:avLst>
              <a:gd name="adj" fmla="val 2927"/>
            </a:avLst>
          </a:prstGeom>
          <a:solidFill>
            <a:srgbClr val="F3E7E4"/>
          </a:solidFill>
          <a:ln w="12700">
            <a:solidFill>
              <a:srgbClr val="9D33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43000" y="212140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A27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 BINARY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43000" y="2542032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Embrace efficiency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accept displacement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1097280" y="3383280"/>
            <a:ext cx="4297680" cy="0"/>
          </a:xfrm>
          <a:prstGeom prst="line">
            <a:avLst/>
          </a:prstGeom>
          <a:noFill/>
          <a:ln w="15240">
            <a:solidFill>
              <a:srgbClr val="9D332E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143000" y="3383280"/>
            <a:ext cx="4251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 preserve old work at any cost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989320" y="2788920"/>
            <a:ext cx="777240" cy="0"/>
          </a:xfrm>
          <a:prstGeom prst="line">
            <a:avLst/>
          </a:prstGeom>
          <a:noFill/>
          <a:ln w="25400">
            <a:solidFill>
              <a:srgbClr val="B07A2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903720" y="1874520"/>
            <a:ext cx="4526280" cy="1874520"/>
          </a:xfrm>
          <a:prstGeom prst="roundRect">
            <a:avLst>
              <a:gd name="adj" fmla="val 2927"/>
            </a:avLst>
          </a:prstGeom>
          <a:solidFill>
            <a:srgbClr val="E9F1E8"/>
          </a:solidFill>
          <a:ln w="12700">
            <a:solidFill>
              <a:srgbClr val="3D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223760" y="21214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6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BETTER FRAME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223760" y="2542032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dignity.</a:t>
            </a:r>
            <a:endParaRPr lang="en-US" sz="2150" dirty="0"/>
          </a:p>
          <a:p>
            <a:pPr marL="0" indent="0">
              <a:buNone/>
            </a:pPr>
            <a:r>
              <a:rPr lang="en-US" sz="21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Remove redundancy.</a:t>
            </a:r>
            <a:endParaRPr lang="en-US" sz="2150" dirty="0"/>
          </a:p>
        </p:txBody>
      </p:sp>
      <p:sp>
        <p:nvSpPr>
          <p:cNvPr id="21" name="Text 19"/>
          <p:cNvSpPr/>
          <p:nvPr/>
        </p:nvSpPr>
        <p:spPr>
          <a:xfrm>
            <a:off x="7223760" y="3410712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Preserve agency, not needless toil.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1874520" y="4681728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194560" y="4838639"/>
            <a:ext cx="7772400" cy="3994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 has dignity because the worker has dignity.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a_clean_infographic_poster_slide_with_a_time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02" y="91440"/>
            <a:ext cx="9669780" cy="6446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PATTERN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INNOVATION RELOCATES HUMAN AGENCY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has not disappeared. The human has moved.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5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645920" y="2258568"/>
            <a:ext cx="914400" cy="914400"/>
          </a:xfrm>
          <a:prstGeom prst="ellipse">
            <a:avLst/>
          </a:prstGeom>
          <a:solidFill>
            <a:srgbClr val="F3E6CA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645920" y="25511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33558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Muscle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51560" y="3785616"/>
            <a:ext cx="2103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6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 bodily effort is amplified by tools.</a:t>
            </a:r>
            <a:endParaRPr lang="en-US" sz="1160" dirty="0"/>
          </a:p>
        </p:txBody>
      </p:sp>
      <p:sp>
        <p:nvSpPr>
          <p:cNvPr id="16" name="Shape 14"/>
          <p:cNvSpPr/>
          <p:nvPr/>
        </p:nvSpPr>
        <p:spPr>
          <a:xfrm>
            <a:off x="2606040" y="2715768"/>
            <a:ext cx="1553978" cy="0"/>
          </a:xfrm>
          <a:prstGeom prst="line">
            <a:avLst/>
          </a:prstGeom>
          <a:noFill/>
          <a:ln w="16510">
            <a:solidFill>
              <a:srgbClr val="B07A2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251960" y="2258568"/>
            <a:ext cx="914400" cy="914400"/>
          </a:xfrm>
          <a:prstGeom prst="ellipse">
            <a:avLst/>
          </a:prstGeom>
          <a:solidFill>
            <a:srgbClr val="E8F1F7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51960" y="25511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840480" y="33558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657600" y="3785616"/>
            <a:ext cx="2103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6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defines purpose and constraints.</a:t>
            </a:r>
            <a:endParaRPr lang="en-US" sz="1160" dirty="0"/>
          </a:p>
        </p:txBody>
      </p:sp>
      <p:sp>
        <p:nvSpPr>
          <p:cNvPr id="21" name="Shape 19"/>
          <p:cNvSpPr/>
          <p:nvPr/>
        </p:nvSpPr>
        <p:spPr>
          <a:xfrm>
            <a:off x="5212079" y="2715768"/>
            <a:ext cx="1570557" cy="0"/>
          </a:xfrm>
          <a:prstGeom prst="line">
            <a:avLst/>
          </a:prstGeom>
          <a:noFill/>
          <a:ln w="16510">
            <a:solidFill>
              <a:srgbClr val="B07A2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858000" y="2258568"/>
            <a:ext cx="914400" cy="914400"/>
          </a:xfrm>
          <a:prstGeom prst="ellipse">
            <a:avLst/>
          </a:prstGeom>
          <a:solidFill>
            <a:srgbClr val="E9F1E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58000" y="25511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46520" y="33558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Supervision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263640" y="3785616"/>
            <a:ext cx="2103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6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oversees systems and corrects drift.</a:t>
            </a:r>
            <a:endParaRPr lang="en-US" sz="1160" dirty="0"/>
          </a:p>
        </p:txBody>
      </p:sp>
      <p:sp>
        <p:nvSpPr>
          <p:cNvPr id="26" name="Shape 24"/>
          <p:cNvSpPr/>
          <p:nvPr/>
        </p:nvSpPr>
        <p:spPr>
          <a:xfrm>
            <a:off x="7818120" y="2715768"/>
            <a:ext cx="1567040" cy="0"/>
          </a:xfrm>
          <a:prstGeom prst="line">
            <a:avLst/>
          </a:prstGeom>
          <a:noFill/>
          <a:ln w="16510">
            <a:solidFill>
              <a:srgbClr val="B07A2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9464040" y="2258568"/>
            <a:ext cx="914400" cy="914400"/>
          </a:xfrm>
          <a:prstGeom prst="ellipse">
            <a:avLst/>
          </a:prstGeom>
          <a:solidFill>
            <a:srgbClr val="FFFDF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464040" y="25511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052560" y="33558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Judgment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869680" y="3785616"/>
            <a:ext cx="2103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6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owns meaning, accountability, and choice.</a:t>
            </a:r>
            <a:endParaRPr lang="en-US" sz="1160" dirty="0"/>
          </a:p>
        </p:txBody>
      </p:sp>
      <p:sp>
        <p:nvSpPr>
          <p:cNvPr id="31" name="Shape 29"/>
          <p:cNvSpPr/>
          <p:nvPr/>
        </p:nvSpPr>
        <p:spPr>
          <a:xfrm>
            <a:off x="1234440" y="5257800"/>
            <a:ext cx="9738360" cy="822960"/>
          </a:xfrm>
          <a:prstGeom prst="roundRect">
            <a:avLst>
              <a:gd name="adj" fmla="val 8889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554480" y="5438851"/>
            <a:ext cx="9098280" cy="4608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moral question is whether the new human position is freer, wiser, more accountable - or merely more dependent.</a:t>
            </a:r>
            <a:endParaRPr lang="en-US" sz="1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DIGNITY DISTINCTION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WORKER IS NOT THE WORKFLOW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Routine work can be real work. Redundant work should not become a permanent place.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6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22960" y="1828800"/>
            <a:ext cx="5303520" cy="3246120"/>
          </a:xfrm>
          <a:prstGeom prst="roundRect">
            <a:avLst>
              <a:gd name="adj" fmla="val 2254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43000" y="2176272"/>
            <a:ext cx="4617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Baseline work is real work.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143000" y="2971800"/>
            <a:ext cx="4480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Routine tasks can require memory, care, discipline, judgment, and pride.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143000" y="4005072"/>
            <a:ext cx="4251960" cy="0"/>
          </a:xfrm>
          <a:prstGeom prst="line">
            <a:avLst/>
          </a:prstGeom>
          <a:noFill/>
          <a:ln w="1270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143000" y="427939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Reject contempt for ordinary work.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537960" y="1828800"/>
            <a:ext cx="4892040" cy="3246120"/>
          </a:xfrm>
          <a:prstGeom prst="roundRect">
            <a:avLst>
              <a:gd name="adj" fmla="val 2254"/>
            </a:avLst>
          </a:prstGeom>
          <a:solidFill>
            <a:srgbClr val="E8F1F7"/>
          </a:solidFill>
          <a:ln w="12700">
            <a:solidFill>
              <a:srgbClr val="16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0" y="2176272"/>
            <a:ext cx="4343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Baseline people are not a thing.</a:t>
            </a:r>
            <a:endParaRPr lang="en-US" sz="2300" dirty="0"/>
          </a:p>
        </p:txBody>
      </p:sp>
      <p:sp>
        <p:nvSpPr>
          <p:cNvPr id="19" name="Text 17"/>
          <p:cNvSpPr/>
          <p:nvPr/>
        </p:nvSpPr>
        <p:spPr>
          <a:xfrm>
            <a:off x="6858000" y="297180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Preserving a person in a low-growth role can sound humane while quietly protecting hierarchy.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858000" y="4005072"/>
            <a:ext cx="3977640" cy="0"/>
          </a:xfrm>
          <a:prstGeom prst="line">
            <a:avLst/>
          </a:prstGeom>
          <a:noFill/>
          <a:ln w="1270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58000" y="4279392"/>
            <a:ext cx="4160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Reject benevolent containment.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1645920" y="5559552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965960" y="5684276"/>
            <a:ext cx="8412480" cy="31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dignity belongs to the worker. The redundancy belongs to the system.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FRAME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JOBS ARE BUNDLES; EFFICIENCY CREATES A SURPLUS</a:t>
            </a:r>
            <a:endParaRPr lang="en-US" sz="24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Automation disturbs tasks first, then roles, wages, training, status, and power.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7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868680" y="1993392"/>
            <a:ext cx="4160520" cy="3218688"/>
          </a:xfrm>
          <a:prstGeom prst="roundRect">
            <a:avLst>
              <a:gd name="adj" fmla="val 2273"/>
            </a:avLst>
          </a:prstGeom>
          <a:solidFill>
            <a:srgbClr val="0D2B4C"/>
          </a:solidFill>
          <a:ln w="1524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16152" y="2331720"/>
            <a:ext cx="34747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JOB IS NOT</a:t>
            </a:r>
            <a:endParaRPr lang="en-US" sz="2050" dirty="0"/>
          </a:p>
          <a:p>
            <a:pPr marL="0" indent="0" algn="ctr">
              <a:buNone/>
            </a:pPr>
            <a:r>
              <a:rPr lang="en-US" sz="2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SOLID OBJECT</a:t>
            </a:r>
            <a:endParaRPr lang="en-US" sz="2050" dirty="0"/>
          </a:p>
        </p:txBody>
      </p:sp>
      <p:sp>
        <p:nvSpPr>
          <p:cNvPr id="14" name="Shape 12"/>
          <p:cNvSpPr/>
          <p:nvPr/>
        </p:nvSpPr>
        <p:spPr>
          <a:xfrm>
            <a:off x="1417320" y="3401568"/>
            <a:ext cx="3063240" cy="0"/>
          </a:xfrm>
          <a:prstGeom prst="line">
            <a:avLst/>
          </a:prstGeom>
          <a:noFill/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34440" y="3703320"/>
            <a:ext cx="34930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F2E9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is a bundle of tasks, permissions, relationships, risks, training functions, status signals, and future opportunities.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5596128" y="2029968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596128" y="2249424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Tasks</a:t>
            </a:r>
            <a:endParaRPr lang="en-US" sz="1120" dirty="0"/>
          </a:p>
        </p:txBody>
      </p:sp>
      <p:sp>
        <p:nvSpPr>
          <p:cNvPr id="18" name="Shape 16"/>
          <p:cNvSpPr/>
          <p:nvPr/>
        </p:nvSpPr>
        <p:spPr>
          <a:xfrm>
            <a:off x="7479792" y="2029968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E8F1F7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479792" y="2249424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9363456" y="2029968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363456" y="2249424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5596128" y="3054096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E8F1F7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596128" y="3273552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Income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7479792" y="3054096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FFFDF8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479792" y="3273552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Relationships</a:t>
            </a:r>
            <a:endParaRPr lang="en-US" sz="1120" dirty="0"/>
          </a:p>
        </p:txBody>
      </p:sp>
      <p:sp>
        <p:nvSpPr>
          <p:cNvPr id="26" name="Shape 24"/>
          <p:cNvSpPr/>
          <p:nvPr/>
        </p:nvSpPr>
        <p:spPr>
          <a:xfrm>
            <a:off x="9363456" y="3054096"/>
            <a:ext cx="1664208" cy="658368"/>
          </a:xfrm>
          <a:prstGeom prst="roundRect">
            <a:avLst>
              <a:gd name="adj" fmla="val 6944"/>
            </a:avLst>
          </a:prstGeom>
          <a:solidFill>
            <a:srgbClr val="E8F1F7"/>
          </a:solidFill>
          <a:ln w="10160">
            <a:solidFill>
              <a:srgbClr val="D2B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363456" y="3273552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D2B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5596128" y="4315968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13755" y="4460809"/>
            <a:ext cx="5005426" cy="3686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the tool saves time, the surplus will go somewhere.</a:t>
            </a:r>
            <a:endParaRPr lang="en-US" sz="1750" dirty="0"/>
          </a:p>
        </p:txBody>
      </p:sp>
      <p:sp>
        <p:nvSpPr>
          <p:cNvPr id="30" name="Text 28"/>
          <p:cNvSpPr/>
          <p:nvPr/>
        </p:nvSpPr>
        <p:spPr>
          <a:xfrm>
            <a:off x="5440680" y="5349240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 |  Training  |  Wages  |  Lower price  |  Quality  |  Workload  |  Layoffs</a:t>
            </a:r>
            <a:endParaRPr lang="en-US" sz="11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36576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B07A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MANAGEMENT TEST</a:t>
            </a:r>
            <a:endParaRPr lang="en-US" sz="92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TIME DIVIDEND IS NEVER NEUTRAL</a:t>
            </a:r>
            <a:endParaRPr lang="en-US" sz="2650" dirty="0"/>
          </a:p>
        </p:txBody>
      </p:sp>
      <p:sp>
        <p:nvSpPr>
          <p:cNvPr id="7" name="Shape 5"/>
          <p:cNvSpPr/>
          <p:nvPr/>
        </p:nvSpPr>
        <p:spPr>
          <a:xfrm>
            <a:off x="658368" y="1225296"/>
            <a:ext cx="3017520" cy="0"/>
          </a:xfrm>
          <a:prstGeom prst="line">
            <a:avLst/>
          </a:prstGeom>
          <a:noFill/>
          <a:ln w="14605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3441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i="1" dirty="0">
                <a:solidFill>
                  <a:srgbClr val="1C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do not decide where savings go. Leaders do.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594360" y="6519672"/>
            <a:ext cx="10881360" cy="0"/>
          </a:xfrm>
          <a:prstGeom prst="line">
            <a:avLst/>
          </a:prstGeom>
          <a:noFill/>
          <a:ln w="7620">
            <a:solidFill>
              <a:srgbClr val="D2B07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656539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Human Hand and the Intelligent Tool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9829800" y="65653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2026  |  8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097280" y="1828800"/>
            <a:ext cx="10058400" cy="1463040"/>
          </a:xfrm>
          <a:prstGeom prst="roundRect">
            <a:avLst>
              <a:gd name="adj" fmla="val 5000"/>
            </a:avLst>
          </a:prstGeom>
          <a:solidFill>
            <a:srgbClr val="FFFDF8"/>
          </a:solidFill>
          <a:ln w="1270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417320" y="2084832"/>
            <a:ext cx="941832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moral test of innovation is not whether it saves time.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what the organization does with the time it saves.</a:t>
            </a:r>
            <a:endParaRPr lang="en-US" sz="2300" dirty="0"/>
          </a:p>
        </p:txBody>
      </p:sp>
      <p:sp>
        <p:nvSpPr>
          <p:cNvPr id="14" name="Shape 12"/>
          <p:cNvSpPr/>
          <p:nvPr/>
        </p:nvSpPr>
        <p:spPr>
          <a:xfrm>
            <a:off x="1014679" y="3967592"/>
            <a:ext cx="1170432" cy="1170432"/>
          </a:xfrm>
          <a:prstGeom prst="ellipse">
            <a:avLst/>
          </a:prstGeom>
          <a:solidFill>
            <a:srgbClr val="FFFDF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43407" y="4283060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Margin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79399" y="456652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ownership benefit</a:t>
            </a:r>
            <a:endParaRPr lang="en-US" sz="930" dirty="0"/>
          </a:p>
        </p:txBody>
      </p:sp>
      <p:sp>
        <p:nvSpPr>
          <p:cNvPr id="17" name="Shape 15"/>
          <p:cNvSpPr/>
          <p:nvPr/>
        </p:nvSpPr>
        <p:spPr>
          <a:xfrm>
            <a:off x="2230831" y="4552808"/>
            <a:ext cx="1005840" cy="0"/>
          </a:xfrm>
          <a:prstGeom prst="line">
            <a:avLst/>
          </a:prstGeom>
          <a:noFill/>
          <a:ln w="10160">
            <a:solidFill>
              <a:srgbClr val="D2B07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300679" y="3967592"/>
            <a:ext cx="1170432" cy="1170432"/>
          </a:xfrm>
          <a:prstGeom prst="ellipse">
            <a:avLst/>
          </a:prstGeom>
          <a:solidFill>
            <a:srgbClr val="E9F1E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029407" y="4283060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Training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2965399" y="456652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capability benefit</a:t>
            </a:r>
            <a:endParaRPr lang="en-US" sz="930" dirty="0"/>
          </a:p>
        </p:txBody>
      </p:sp>
      <p:sp>
        <p:nvSpPr>
          <p:cNvPr id="21" name="Shape 19"/>
          <p:cNvSpPr/>
          <p:nvPr/>
        </p:nvSpPr>
        <p:spPr>
          <a:xfrm>
            <a:off x="4516831" y="4552808"/>
            <a:ext cx="1005840" cy="0"/>
          </a:xfrm>
          <a:prstGeom prst="line">
            <a:avLst/>
          </a:prstGeom>
          <a:noFill/>
          <a:ln w="10160">
            <a:solidFill>
              <a:srgbClr val="D2B07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586679" y="3967592"/>
            <a:ext cx="1170432" cy="1170432"/>
          </a:xfrm>
          <a:prstGeom prst="ellipse">
            <a:avLst/>
          </a:prstGeom>
          <a:solidFill>
            <a:srgbClr val="FFFDF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315407" y="4283060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Wages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251399" y="456652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worker benefit</a:t>
            </a:r>
            <a:endParaRPr lang="en-US" sz="930" dirty="0"/>
          </a:p>
        </p:txBody>
      </p:sp>
      <p:sp>
        <p:nvSpPr>
          <p:cNvPr id="25" name="Shape 23"/>
          <p:cNvSpPr/>
          <p:nvPr/>
        </p:nvSpPr>
        <p:spPr>
          <a:xfrm>
            <a:off x="6802831" y="4552808"/>
            <a:ext cx="1005840" cy="0"/>
          </a:xfrm>
          <a:prstGeom prst="line">
            <a:avLst/>
          </a:prstGeom>
          <a:noFill/>
          <a:ln w="10160">
            <a:solidFill>
              <a:srgbClr val="D2B07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7872679" y="3967592"/>
            <a:ext cx="1170432" cy="1170432"/>
          </a:xfrm>
          <a:prstGeom prst="ellipse">
            <a:avLst/>
          </a:prstGeom>
          <a:solidFill>
            <a:srgbClr val="FFFDF8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601407" y="4283060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Quality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537399" y="456652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client benefit</a:t>
            </a:r>
            <a:endParaRPr lang="en-US" sz="930" dirty="0"/>
          </a:p>
        </p:txBody>
      </p:sp>
      <p:sp>
        <p:nvSpPr>
          <p:cNvPr id="29" name="Shape 27"/>
          <p:cNvSpPr/>
          <p:nvPr/>
        </p:nvSpPr>
        <p:spPr>
          <a:xfrm>
            <a:off x="9088831" y="4552808"/>
            <a:ext cx="1005840" cy="0"/>
          </a:xfrm>
          <a:prstGeom prst="line">
            <a:avLst/>
          </a:prstGeom>
          <a:noFill/>
          <a:ln w="10160">
            <a:solidFill>
              <a:srgbClr val="D2B07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0158679" y="3967592"/>
            <a:ext cx="1170432" cy="1170432"/>
          </a:xfrm>
          <a:prstGeom prst="ellipse">
            <a:avLst/>
          </a:prstGeom>
          <a:solidFill>
            <a:srgbClr val="E8F1F7"/>
          </a:solidFill>
          <a:ln w="13970">
            <a:solidFill>
              <a:srgbClr val="B07A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887407" y="4283060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B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Workload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9823399" y="456652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dirty="0">
                <a:solidFill>
                  <a:srgbClr val="5B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benefit</a:t>
            </a:r>
            <a:endParaRPr lang="en-US" sz="9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EE"/>
          </a:solidFill>
          <a:ln w="12700">
            <a:solidFill>
              <a:srgbClr val="FBF7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B07A22"/>
          </a:solidFill>
          <a:ln w="12700">
            <a:solidFill>
              <a:srgbClr val="B07A2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2081967" y="0"/>
            <a:ext cx="109728" cy="6858000"/>
          </a:xfrm>
          <a:prstGeom prst="rect">
            <a:avLst/>
          </a:prstGeom>
          <a:solidFill>
            <a:srgbClr val="F6EBD8"/>
          </a:solidFill>
          <a:ln w="12700">
            <a:solidFill>
              <a:srgbClr val="F6EB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a_clean_infographic_slide_style_figure_with_a_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02" y="91440"/>
            <a:ext cx="9669780" cy="6446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2429</Words>
  <Application>Microsoft Macintosh PowerPoint</Application>
  <PresentationFormat>Widescreen</PresentationFormat>
  <Paragraphs>315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Hand and the Intelligent Tool</dc:title>
  <dc:subject>Humanity, innovation, worker dignity, and the moral architecture of amplified effort</dc:subject>
  <dc:creator>Chris White</dc:creator>
  <cp:lastModifiedBy>Christopher White</cp:lastModifiedBy>
  <cp:revision>2</cp:revision>
  <dcterms:created xsi:type="dcterms:W3CDTF">2026-05-25T23:28:09Z</dcterms:created>
  <dcterms:modified xsi:type="dcterms:W3CDTF">2026-05-25T23:38:58Z</dcterms:modified>
</cp:coreProperties>
</file>