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7945"/>
  </p:normalViewPr>
  <p:slideViewPr>
    <p:cSldViewPr snapToGrid="0" snapToObjects="1">
      <p:cViewPr varScale="1">
        <p:scale>
          <a:sx n="97" d="100"/>
          <a:sy n="97" d="100"/>
        </p:scale>
        <p:origin x="170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7210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frame: AI is not the subject. Human dignity is. The leadership question is not whether AI removes work; it is what we build for people when it does.</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deliberately careful. The article does not accuse the opposing lawyer of classism. It tests whether the argument risks converting present position into presumed destiny.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matrix as a practical audit. High formative value plus no redesign creates an apprenticeship bottleneck. Low task value plus no pathway creates the redundancy trap. The goal is the dignity dividend.</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five-step sequence turns AI adoption into professional formation: draft, revise, explain, verify, own judgment. This preserves apprenticeship without preserving needless toil.</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five commitments are the heart of the operating model: worker voice, training infrastructure, formative work, shared gains, and new ladders.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practical operating checklist. It converts the moral argument into management behavior. The line is not anti-AI. It is anti-unplanned displacement.</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the core principle. The goal is not to freeze the economy in place or to charge forward blindly. It is to use the time dividend and task shift to deepen human dignity.</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slide for credibility. The core claims are based on institutional, primary, or widely cited peer-reviewed sources.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establishes the core reframing. Job preservation may sound humane, but it can also freeze people in low-growth roles. The goal is to protect people, not preserve inefficiency.</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deck moves from moral frame to evidence to leadership design. The throughline is simple: efficiency creates a surplus; leaders decide whether that surplus creates dignity.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image carries the central metaphor: remove the floor only after the ladder exists. AI can remove unnecessary tasks, but leadership must build the transition zone and higher human impact.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point is not to treat routine work as lesser. It is to avoid confusing the worker’s dignity with a system’s failure to create better paths.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IMF exposure data is not a forecast of elimination. It shows where task redesign pressure may appear and where investment, skills, and policy responses matter.</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pivot from statistics to leadership. The data does not determine the outcome. Institutions decide how freed capacity, cost savings, and changing roles are allocated.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WEF employer survey data shows that expected skill change remains material even though the number has declined from prior surveys. Treat this as a training infrastructure argument, not a panic argument.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legal services, surveyed professionals expect a real time dividend. The decision is what that time becomes: margin, training, client value, humane workload, or headcount reduction.</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LANK">
    <p:bg>
      <p:bgPr>
        <a:solidFill>
          <a:srgbClr val="F7F9FA"/>
        </a:solidFill>
        <a:effectLst/>
      </p:bgPr>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E39"/>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B1E39"/>
          </a:solidFill>
          <a:ln w="12700">
            <a:solidFill>
              <a:srgbClr val="0B1E39"/>
            </a:solidFill>
            <a:prstDash val="solid"/>
          </a:ln>
        </p:spPr>
        <p:txBody>
          <a:bodyPr/>
          <a:lstStyle/>
          <a:p>
            <a:endParaRPr lang="en-US"/>
          </a:p>
        </p:txBody>
      </p:sp>
      <p:sp>
        <p:nvSpPr>
          <p:cNvPr id="3" name="Shape 1"/>
          <p:cNvSpPr/>
          <p:nvPr/>
        </p:nvSpPr>
        <p:spPr>
          <a:xfrm>
            <a:off x="8412480" y="502920"/>
            <a:ext cx="3337560" cy="3337560"/>
          </a:xfrm>
          <a:prstGeom prst="arc">
            <a:avLst/>
          </a:prstGeom>
          <a:solidFill>
            <a:srgbClr val="0B1E39">
              <a:alpha val="0"/>
            </a:srgbClr>
          </a:solidFill>
          <a:ln w="25400">
            <a:solidFill>
              <a:srgbClr val="123D66">
                <a:alpha val="35000"/>
              </a:srgbClr>
            </a:solidFill>
            <a:prstDash val="solid"/>
          </a:ln>
        </p:spPr>
        <p:txBody>
          <a:bodyPr/>
          <a:lstStyle/>
          <a:p>
            <a:endParaRPr lang="en-US"/>
          </a:p>
        </p:txBody>
      </p:sp>
      <p:sp>
        <p:nvSpPr>
          <p:cNvPr id="4" name="Shape 2"/>
          <p:cNvSpPr/>
          <p:nvPr/>
        </p:nvSpPr>
        <p:spPr>
          <a:xfrm>
            <a:off x="594360" y="457200"/>
            <a:ext cx="0" cy="5943600"/>
          </a:xfrm>
          <a:prstGeom prst="line">
            <a:avLst/>
          </a:prstGeom>
          <a:noFill/>
          <a:ln w="12700">
            <a:solidFill>
              <a:srgbClr val="123D66">
                <a:alpha val="65000"/>
              </a:srgbClr>
            </a:solidFill>
            <a:prstDash val="solid"/>
          </a:ln>
        </p:spPr>
        <p:txBody>
          <a:bodyPr/>
          <a:lstStyle/>
          <a:p>
            <a:endParaRPr lang="en-US"/>
          </a:p>
        </p:txBody>
      </p:sp>
      <p:sp>
        <p:nvSpPr>
          <p:cNvPr id="5" name="Shape 3"/>
          <p:cNvSpPr/>
          <p:nvPr/>
        </p:nvSpPr>
        <p:spPr>
          <a:xfrm>
            <a:off x="502920" y="438912"/>
            <a:ext cx="0" cy="411480"/>
          </a:xfrm>
          <a:prstGeom prst="line">
            <a:avLst/>
          </a:prstGeom>
          <a:noFill/>
          <a:ln w="50800">
            <a:solidFill>
              <a:srgbClr val="D69A18"/>
            </a:solidFill>
            <a:prstDash val="solid"/>
          </a:ln>
        </p:spPr>
        <p:txBody>
          <a:bodyPr/>
          <a:lstStyle/>
          <a:p>
            <a:endParaRPr lang="en-US"/>
          </a:p>
        </p:txBody>
      </p:sp>
      <p:sp>
        <p:nvSpPr>
          <p:cNvPr id="6" name="Text 4"/>
          <p:cNvSpPr/>
          <p:nvPr/>
        </p:nvSpPr>
        <p:spPr>
          <a:xfrm>
            <a:off x="685800" y="429768"/>
            <a:ext cx="4572000" cy="201168"/>
          </a:xfrm>
          <a:prstGeom prst="rect">
            <a:avLst/>
          </a:prstGeom>
          <a:noFill/>
          <a:ln/>
        </p:spPr>
        <p:txBody>
          <a:bodyPr wrap="square" lIns="0" tIns="0" rIns="0" bIns="0" rtlCol="0" anchor="ctr"/>
          <a:lstStyle/>
          <a:p>
            <a:pPr marL="0" indent="0">
              <a:buNone/>
            </a:pPr>
            <a:r>
              <a:rPr lang="en-US" sz="950" b="1" dirty="0">
                <a:solidFill>
                  <a:srgbClr val="E7EFF8"/>
                </a:solidFill>
                <a:latin typeface="Aptos" pitchFamily="34" charset="0"/>
                <a:ea typeface="Aptos" pitchFamily="34" charset="-122"/>
                <a:cs typeface="Aptos" pitchFamily="34" charset="-120"/>
              </a:rPr>
              <a:t>EXECUTIVE THOUGHT PIECE</a:t>
            </a:r>
            <a:endParaRPr lang="en-US" sz="950" dirty="0"/>
          </a:p>
        </p:txBody>
      </p:sp>
      <p:sp>
        <p:nvSpPr>
          <p:cNvPr id="7" name="Text 5"/>
          <p:cNvSpPr/>
          <p:nvPr/>
        </p:nvSpPr>
        <p:spPr>
          <a:xfrm>
            <a:off x="731520" y="960120"/>
            <a:ext cx="4663440" cy="1920240"/>
          </a:xfrm>
          <a:prstGeom prst="rect">
            <a:avLst/>
          </a:prstGeom>
          <a:noFill/>
          <a:ln/>
        </p:spPr>
        <p:txBody>
          <a:bodyPr wrap="square" lIns="0" tIns="0" rIns="0" bIns="0" rtlCol="0" anchor="ctr">
            <a:normAutofit/>
          </a:bodyPr>
          <a:lstStyle/>
          <a:p>
            <a:pPr marL="0" indent="0">
              <a:buNone/>
            </a:pPr>
            <a:r>
              <a:rPr lang="en-US" sz="3400" b="1" dirty="0">
                <a:solidFill>
                  <a:srgbClr val="FFFFFF"/>
                </a:solidFill>
                <a:latin typeface="Georgia" pitchFamily="34" charset="0"/>
                <a:ea typeface="Georgia" pitchFamily="34" charset="-122"/>
                <a:cs typeface="Georgia" pitchFamily="34" charset="-120"/>
              </a:rPr>
              <a:t>Dignity</a:t>
            </a:r>
            <a:endParaRPr lang="en-US" sz="3400" dirty="0"/>
          </a:p>
          <a:p>
            <a:pPr marL="0" indent="0">
              <a:buNone/>
            </a:pPr>
            <a:r>
              <a:rPr lang="en-US" sz="3400" b="1" dirty="0">
                <a:solidFill>
                  <a:srgbClr val="FFFFFF"/>
                </a:solidFill>
                <a:latin typeface="Georgia" pitchFamily="34" charset="0"/>
                <a:ea typeface="Georgia" pitchFamily="34" charset="-122"/>
                <a:cs typeface="Georgia" pitchFamily="34" charset="-120"/>
              </a:rPr>
              <a:t>Is Not</a:t>
            </a:r>
            <a:endParaRPr lang="en-US" sz="3400" dirty="0"/>
          </a:p>
          <a:p>
            <a:pPr marL="0" indent="0">
              <a:buNone/>
            </a:pPr>
            <a:r>
              <a:rPr lang="en-US" sz="3400" b="1" dirty="0">
                <a:solidFill>
                  <a:srgbClr val="FFFFFF"/>
                </a:solidFill>
                <a:latin typeface="Georgia" pitchFamily="34" charset="0"/>
                <a:ea typeface="Georgia" pitchFamily="34" charset="-122"/>
                <a:cs typeface="Georgia" pitchFamily="34" charset="-120"/>
              </a:rPr>
              <a:t>Redundancy</a:t>
            </a:r>
            <a:endParaRPr lang="en-US" sz="3400" dirty="0"/>
          </a:p>
        </p:txBody>
      </p:sp>
      <p:sp>
        <p:nvSpPr>
          <p:cNvPr id="8" name="Text 6"/>
          <p:cNvSpPr/>
          <p:nvPr/>
        </p:nvSpPr>
        <p:spPr>
          <a:xfrm>
            <a:off x="749808" y="3017520"/>
            <a:ext cx="4663440" cy="502920"/>
          </a:xfrm>
          <a:prstGeom prst="rect">
            <a:avLst/>
          </a:prstGeom>
          <a:noFill/>
          <a:ln/>
        </p:spPr>
        <p:txBody>
          <a:bodyPr wrap="square" lIns="0" tIns="0" rIns="0" bIns="0" rtlCol="0" anchor="ctr">
            <a:normAutofit/>
          </a:bodyPr>
          <a:lstStyle/>
          <a:p>
            <a:pPr marL="0" indent="0">
              <a:buNone/>
            </a:pPr>
            <a:r>
              <a:rPr lang="en-US" sz="1500" dirty="0">
                <a:solidFill>
                  <a:srgbClr val="D3DEE9"/>
                </a:solidFill>
                <a:latin typeface="Aptos" pitchFamily="34" charset="0"/>
                <a:ea typeface="Aptos" pitchFamily="34" charset="-122"/>
                <a:cs typeface="Aptos" pitchFamily="34" charset="-120"/>
              </a:rPr>
              <a:t>How leaders should rethink AI, work, and the jobs they think they are saving.</a:t>
            </a:r>
            <a:endParaRPr lang="en-US" sz="1500" dirty="0"/>
          </a:p>
        </p:txBody>
      </p:sp>
      <p:sp>
        <p:nvSpPr>
          <p:cNvPr id="9" name="Shape 7"/>
          <p:cNvSpPr/>
          <p:nvPr/>
        </p:nvSpPr>
        <p:spPr>
          <a:xfrm>
            <a:off x="749808" y="3694176"/>
            <a:ext cx="1005840" cy="0"/>
          </a:xfrm>
          <a:prstGeom prst="line">
            <a:avLst/>
          </a:prstGeom>
          <a:noFill/>
          <a:ln w="38100">
            <a:solidFill>
              <a:srgbClr val="D69A18"/>
            </a:solidFill>
            <a:prstDash val="solid"/>
          </a:ln>
        </p:spPr>
        <p:txBody>
          <a:bodyPr/>
          <a:lstStyle/>
          <a:p>
            <a:endParaRPr lang="en-US"/>
          </a:p>
        </p:txBody>
      </p:sp>
      <p:sp>
        <p:nvSpPr>
          <p:cNvPr id="10" name="Text 8"/>
          <p:cNvSpPr/>
          <p:nvPr/>
        </p:nvSpPr>
        <p:spPr>
          <a:xfrm>
            <a:off x="749808" y="3977640"/>
            <a:ext cx="4663440" cy="777240"/>
          </a:xfrm>
          <a:prstGeom prst="rect">
            <a:avLst/>
          </a:prstGeom>
          <a:noFill/>
          <a:ln/>
        </p:spPr>
        <p:txBody>
          <a:bodyPr wrap="square" lIns="0" tIns="0" rIns="0" bIns="0" rtlCol="0" anchor="ctr">
            <a:normAutofit/>
          </a:bodyPr>
          <a:lstStyle/>
          <a:p>
            <a:pPr marL="0" indent="0">
              <a:buNone/>
            </a:pPr>
            <a:r>
              <a:rPr lang="en-US" sz="2000" b="1" dirty="0">
                <a:solidFill>
                  <a:srgbClr val="FFFFFF"/>
                </a:solidFill>
                <a:latin typeface="Aptos Display" pitchFamily="34" charset="0"/>
                <a:ea typeface="Aptos Display" pitchFamily="34" charset="-122"/>
                <a:cs typeface="Aptos Display" pitchFamily="34" charset="-120"/>
              </a:rPr>
              <a:t>Protect dignity, not redundancy.</a:t>
            </a:r>
            <a:endParaRPr lang="en-US" sz="2000" dirty="0"/>
          </a:p>
          <a:p>
            <a:pPr marL="0" indent="0">
              <a:buNone/>
            </a:pPr>
            <a:r>
              <a:rPr lang="en-US" sz="2000" b="1" dirty="0">
                <a:solidFill>
                  <a:srgbClr val="FFFFFF"/>
                </a:solidFill>
                <a:latin typeface="Aptos Display" pitchFamily="34" charset="0"/>
                <a:ea typeface="Aptos Display" pitchFamily="34" charset="-122"/>
                <a:cs typeface="Aptos Display" pitchFamily="34" charset="-120"/>
              </a:rPr>
              <a:t>Build ladders before removing floors.</a:t>
            </a:r>
            <a:endParaRPr lang="en-US" sz="2000" dirty="0"/>
          </a:p>
        </p:txBody>
      </p:sp>
      <p:sp>
        <p:nvSpPr>
          <p:cNvPr id="11" name="Text 9"/>
          <p:cNvSpPr/>
          <p:nvPr/>
        </p:nvSpPr>
        <p:spPr>
          <a:xfrm>
            <a:off x="749808" y="6144768"/>
            <a:ext cx="4389120" cy="201168"/>
          </a:xfrm>
          <a:prstGeom prst="rect">
            <a:avLst/>
          </a:prstGeom>
          <a:noFill/>
          <a:ln/>
        </p:spPr>
        <p:txBody>
          <a:bodyPr wrap="square" lIns="0" tIns="0" rIns="0" bIns="0" rtlCol="0" anchor="ctr"/>
          <a:lstStyle/>
          <a:p>
            <a:pPr marL="0" indent="0">
              <a:buNone/>
            </a:pPr>
            <a:r>
              <a:rPr lang="en-US" sz="1050" dirty="0">
                <a:solidFill>
                  <a:srgbClr val="AFC0D0"/>
                </a:solidFill>
                <a:latin typeface="Aptos" pitchFamily="34" charset="0"/>
                <a:ea typeface="Aptos" pitchFamily="34" charset="-122"/>
                <a:cs typeface="Aptos" pitchFamily="34" charset="-120"/>
              </a:rPr>
              <a:t>By Chris White  |  May 2026</a:t>
            </a:r>
            <a:endParaRPr lang="en-US" sz="1050" dirty="0"/>
          </a:p>
        </p:txBody>
      </p:sp>
      <p:sp>
        <p:nvSpPr>
          <p:cNvPr id="12" name="Shape 10"/>
          <p:cNvSpPr/>
          <p:nvPr/>
        </p:nvSpPr>
        <p:spPr>
          <a:xfrm>
            <a:off x="5897880" y="594360"/>
            <a:ext cx="5806440" cy="5440680"/>
          </a:xfrm>
          <a:prstGeom prst="roundRect">
            <a:avLst>
              <a:gd name="adj" fmla="val 1345"/>
            </a:avLst>
          </a:prstGeom>
          <a:solidFill>
            <a:srgbClr val="FFFFFF"/>
          </a:solidFill>
          <a:ln w="12700">
            <a:solidFill>
              <a:srgbClr val="D6E0E7"/>
            </a:solidFill>
            <a:prstDash val="solid"/>
          </a:ln>
          <a:effectLst>
            <a:outerShdw blurRad="25400" dist="12700" dir="2700000" algn="bl" rotWithShape="0">
              <a:srgbClr val="000000">
                <a:alpha val="10000"/>
              </a:srgbClr>
            </a:outerShdw>
          </a:effectLst>
        </p:spPr>
        <p:txBody>
          <a:bodyPr/>
          <a:lstStyle/>
          <a:p>
            <a:endParaRPr lang="en-US"/>
          </a:p>
        </p:txBody>
      </p:sp>
      <p:pic>
        <p:nvPicPr>
          <p:cNvPr id="13" name="Image 0" descr="/mnt/data/docx_extract/word/media/image1.png"/>
          <p:cNvPicPr>
            <a:picLocks noChangeAspect="1"/>
          </p:cNvPicPr>
          <p:nvPr/>
        </p:nvPicPr>
        <p:blipFill>
          <a:blip r:embed="rId3"/>
          <a:stretch>
            <a:fillRect/>
          </a:stretch>
        </p:blipFill>
        <p:spPr>
          <a:xfrm>
            <a:off x="5943600" y="1552247"/>
            <a:ext cx="5715000" cy="3524906"/>
          </a:xfrm>
          <a:prstGeom prst="rect">
            <a:avLst/>
          </a:prstGeom>
        </p:spPr>
      </p:pic>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502920" y="438912"/>
            <a:ext cx="0" cy="411480"/>
          </a:xfrm>
          <a:prstGeom prst="line">
            <a:avLst/>
          </a:prstGeom>
          <a:noFill/>
          <a:ln w="50800">
            <a:solidFill>
              <a:srgbClr val="D69A18"/>
            </a:solidFill>
            <a:prstDash val="solid"/>
          </a:ln>
        </p:spPr>
        <p:txBody>
          <a:bodyPr/>
          <a:lstStyle/>
          <a:p>
            <a:endParaRPr lang="en-US"/>
          </a:p>
        </p:txBody>
      </p:sp>
      <p:sp>
        <p:nvSpPr>
          <p:cNvPr id="3" name="Text 1"/>
          <p:cNvSpPr/>
          <p:nvPr/>
        </p:nvSpPr>
        <p:spPr>
          <a:xfrm>
            <a:off x="685800" y="429768"/>
            <a:ext cx="4572000" cy="201168"/>
          </a:xfrm>
          <a:prstGeom prst="rect">
            <a:avLst/>
          </a:prstGeom>
          <a:noFill/>
          <a:ln/>
        </p:spPr>
        <p:txBody>
          <a:bodyPr wrap="square" lIns="0" tIns="0" rIns="0" bIns="0" rtlCol="0" anchor="ctr"/>
          <a:lstStyle/>
          <a:p>
            <a:pPr marL="0" indent="0">
              <a:buNone/>
            </a:pPr>
            <a:r>
              <a:rPr lang="en-US" sz="950" b="1" dirty="0">
                <a:solidFill>
                  <a:srgbClr val="008883"/>
                </a:solidFill>
                <a:latin typeface="Aptos" pitchFamily="34" charset="0"/>
                <a:ea typeface="Aptos" pitchFamily="34" charset="-122"/>
                <a:cs typeface="Aptos" pitchFamily="34" charset="-120"/>
              </a:rPr>
              <a:t>THE HIDDEN ASSUMPTION</a:t>
            </a:r>
            <a:endParaRPr lang="en-US" sz="950" dirty="0"/>
          </a:p>
        </p:txBody>
      </p:sp>
      <p:sp>
        <p:nvSpPr>
          <p:cNvPr id="4" name="Text 2"/>
          <p:cNvSpPr/>
          <p:nvPr/>
        </p:nvSpPr>
        <p:spPr>
          <a:xfrm>
            <a:off x="685800" y="658368"/>
            <a:ext cx="10789920" cy="530352"/>
          </a:xfrm>
          <a:prstGeom prst="rect">
            <a:avLst/>
          </a:prstGeom>
          <a:noFill/>
          <a:ln/>
        </p:spPr>
        <p:txBody>
          <a:bodyPr wrap="square" lIns="0" tIns="0" rIns="0" bIns="0" rtlCol="0" anchor="ctr">
            <a:normAutofit/>
          </a:bodyPr>
          <a:lstStyle/>
          <a:p>
            <a:pPr marL="0" indent="0">
              <a:buNone/>
            </a:pPr>
            <a:r>
              <a:rPr lang="en-US" sz="3000" b="1" dirty="0">
                <a:solidFill>
                  <a:srgbClr val="0B1E39"/>
                </a:solidFill>
                <a:latin typeface="Aptos Display" pitchFamily="34" charset="0"/>
                <a:ea typeface="Aptos Display" pitchFamily="34" charset="-122"/>
                <a:cs typeface="Aptos Display" pitchFamily="34" charset="-120"/>
              </a:rPr>
              <a:t>When “saving jobs” can become class-coded</a:t>
            </a:r>
            <a:endParaRPr lang="en-US" sz="3000" dirty="0"/>
          </a:p>
        </p:txBody>
      </p:sp>
      <p:sp>
        <p:nvSpPr>
          <p:cNvPr id="5" name="Text 3"/>
          <p:cNvSpPr/>
          <p:nvPr/>
        </p:nvSpPr>
        <p:spPr>
          <a:xfrm>
            <a:off x="685800" y="1463040"/>
            <a:ext cx="10789920" cy="256032"/>
          </a:xfrm>
          <a:prstGeom prst="rect">
            <a:avLst/>
          </a:prstGeom>
          <a:noFill/>
          <a:ln/>
        </p:spPr>
        <p:txBody>
          <a:bodyPr wrap="square" lIns="0" tIns="0" rIns="0" bIns="0" rtlCol="0" anchor="ctr">
            <a:normAutofit/>
          </a:bodyPr>
          <a:lstStyle/>
          <a:p>
            <a:pPr marL="0" indent="0">
              <a:buNone/>
            </a:pPr>
            <a:r>
              <a:rPr lang="en-US" sz="1280" dirty="0">
                <a:solidFill>
                  <a:srgbClr val="4E6172"/>
                </a:solidFill>
                <a:latin typeface="Aptos" pitchFamily="34" charset="0"/>
                <a:ea typeface="Aptos" pitchFamily="34" charset="-122"/>
                <a:cs typeface="Aptos" pitchFamily="34" charset="-120"/>
              </a:rPr>
              <a:t>The question is whether we are protecting people — or preserving a familiar social arrangement.</a:t>
            </a:r>
            <a:endParaRPr lang="en-US" sz="1280" dirty="0"/>
          </a:p>
        </p:txBody>
      </p:sp>
      <p:sp>
        <p:nvSpPr>
          <p:cNvPr id="6" name="Text 4"/>
          <p:cNvSpPr/>
          <p:nvPr/>
        </p:nvSpPr>
        <p:spPr>
          <a:xfrm>
            <a:off x="777240" y="1783080"/>
            <a:ext cx="10607040" cy="256032"/>
          </a:xfrm>
          <a:prstGeom prst="rect">
            <a:avLst/>
          </a:prstGeom>
          <a:noFill/>
          <a:ln/>
        </p:spPr>
        <p:txBody>
          <a:bodyPr wrap="square" lIns="0" tIns="0" rIns="0" bIns="0" rtlCol="0" anchor="ctr"/>
          <a:lstStyle/>
          <a:p>
            <a:pPr marL="0" indent="0">
              <a:buNone/>
            </a:pPr>
            <a:r>
              <a:rPr lang="en-US" sz="1700" b="1" dirty="0">
                <a:solidFill>
                  <a:srgbClr val="0B1E39"/>
                </a:solidFill>
                <a:latin typeface="Aptos Display" pitchFamily="34" charset="0"/>
                <a:ea typeface="Aptos Display" pitchFamily="34" charset="-122"/>
                <a:cs typeface="Aptos Display" pitchFamily="34" charset="-120"/>
              </a:rPr>
              <a:t>“They are good at that work” can mean two very different things:</a:t>
            </a:r>
            <a:endParaRPr lang="en-US" sz="1700" dirty="0"/>
          </a:p>
        </p:txBody>
      </p:sp>
      <p:sp>
        <p:nvSpPr>
          <p:cNvPr id="7" name="Shape 5"/>
          <p:cNvSpPr/>
          <p:nvPr/>
        </p:nvSpPr>
        <p:spPr>
          <a:xfrm>
            <a:off x="914400" y="2267712"/>
            <a:ext cx="4846320" cy="1508760"/>
          </a:xfrm>
          <a:prstGeom prst="roundRect">
            <a:avLst>
              <a:gd name="adj" fmla="val 7273"/>
            </a:avLst>
          </a:prstGeom>
          <a:solidFill>
            <a:srgbClr val="FFFFFF"/>
          </a:solidFill>
          <a:ln w="15240">
            <a:solidFill>
              <a:srgbClr val="008883"/>
            </a:solidFill>
            <a:prstDash val="solid"/>
          </a:ln>
          <a:effectLst>
            <a:outerShdw blurRad="19050" dist="12700" dir="2700000" algn="bl" rotWithShape="0">
              <a:srgbClr val="000000">
                <a:alpha val="9000"/>
              </a:srgbClr>
            </a:outerShdw>
          </a:effectLst>
        </p:spPr>
        <p:txBody>
          <a:bodyPr/>
          <a:lstStyle/>
          <a:p>
            <a:endParaRPr lang="en-US"/>
          </a:p>
        </p:txBody>
      </p:sp>
      <p:sp>
        <p:nvSpPr>
          <p:cNvPr id="8" name="Shape 6"/>
          <p:cNvSpPr/>
          <p:nvPr/>
        </p:nvSpPr>
        <p:spPr>
          <a:xfrm>
            <a:off x="1115568" y="2496312"/>
            <a:ext cx="502920" cy="502920"/>
          </a:xfrm>
          <a:prstGeom prst="ellipse">
            <a:avLst/>
          </a:prstGeom>
          <a:solidFill>
            <a:srgbClr val="008883"/>
          </a:solidFill>
          <a:ln w="12700">
            <a:solidFill>
              <a:srgbClr val="008883"/>
            </a:solidFill>
            <a:prstDash val="solid"/>
          </a:ln>
        </p:spPr>
        <p:txBody>
          <a:bodyPr/>
          <a:lstStyle/>
          <a:p>
            <a:endParaRPr lang="en-US"/>
          </a:p>
        </p:txBody>
      </p:sp>
      <p:sp>
        <p:nvSpPr>
          <p:cNvPr id="9" name="Text 7"/>
          <p:cNvSpPr/>
          <p:nvPr/>
        </p:nvSpPr>
        <p:spPr>
          <a:xfrm>
            <a:off x="1115568" y="2615184"/>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a:t>
            </a:r>
            <a:endParaRPr lang="en-US" sz="1600" dirty="0"/>
          </a:p>
        </p:txBody>
      </p:sp>
      <p:sp>
        <p:nvSpPr>
          <p:cNvPr id="10" name="Text 8"/>
          <p:cNvSpPr/>
          <p:nvPr/>
        </p:nvSpPr>
        <p:spPr>
          <a:xfrm>
            <a:off x="1783080" y="2487168"/>
            <a:ext cx="374904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Humane version</a:t>
            </a:r>
            <a:endParaRPr lang="en-US" sz="1400" dirty="0"/>
          </a:p>
        </p:txBody>
      </p:sp>
      <p:sp>
        <p:nvSpPr>
          <p:cNvPr id="11" name="Shape 9"/>
          <p:cNvSpPr/>
          <p:nvPr/>
        </p:nvSpPr>
        <p:spPr>
          <a:xfrm>
            <a:off x="1783080" y="2926080"/>
            <a:ext cx="384048" cy="0"/>
          </a:xfrm>
          <a:prstGeom prst="line">
            <a:avLst/>
          </a:prstGeom>
          <a:noFill/>
          <a:ln w="25400">
            <a:solidFill>
              <a:srgbClr val="008883"/>
            </a:solidFill>
            <a:prstDash val="solid"/>
          </a:ln>
        </p:spPr>
        <p:txBody>
          <a:bodyPr/>
          <a:lstStyle/>
          <a:p>
            <a:endParaRPr lang="en-US"/>
          </a:p>
        </p:txBody>
      </p:sp>
      <p:sp>
        <p:nvSpPr>
          <p:cNvPr id="12" name="Text 10"/>
          <p:cNvSpPr/>
          <p:nvPr/>
        </p:nvSpPr>
        <p:spPr>
          <a:xfrm>
            <a:off x="1170432" y="3108960"/>
            <a:ext cx="4334256" cy="521208"/>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They have skill, preference, and dignity in work that is predictable, concrete, or detail-oriented.</a:t>
            </a:r>
            <a:endParaRPr lang="en-US" sz="1150" dirty="0"/>
          </a:p>
        </p:txBody>
      </p:sp>
      <p:sp>
        <p:nvSpPr>
          <p:cNvPr id="13" name="Shape 11"/>
          <p:cNvSpPr/>
          <p:nvPr/>
        </p:nvSpPr>
        <p:spPr>
          <a:xfrm>
            <a:off x="6400800" y="2267712"/>
            <a:ext cx="4846320" cy="1508760"/>
          </a:xfrm>
          <a:prstGeom prst="roundRect">
            <a:avLst>
              <a:gd name="adj" fmla="val 7273"/>
            </a:avLst>
          </a:prstGeom>
          <a:solidFill>
            <a:srgbClr val="FFFFFF"/>
          </a:solidFill>
          <a:ln w="15240">
            <a:solidFill>
              <a:srgbClr val="A53A35"/>
            </a:solidFill>
            <a:prstDash val="solid"/>
          </a:ln>
          <a:effectLst>
            <a:outerShdw blurRad="19050" dist="12700" dir="2700000" algn="bl" rotWithShape="0">
              <a:srgbClr val="000000">
                <a:alpha val="9000"/>
              </a:srgbClr>
            </a:outerShdw>
          </a:effectLst>
        </p:spPr>
        <p:txBody>
          <a:bodyPr/>
          <a:lstStyle/>
          <a:p>
            <a:endParaRPr lang="en-US"/>
          </a:p>
        </p:txBody>
      </p:sp>
      <p:sp>
        <p:nvSpPr>
          <p:cNvPr id="14" name="Shape 12"/>
          <p:cNvSpPr/>
          <p:nvPr/>
        </p:nvSpPr>
        <p:spPr>
          <a:xfrm>
            <a:off x="6601968" y="2496312"/>
            <a:ext cx="502920" cy="502920"/>
          </a:xfrm>
          <a:prstGeom prst="ellipse">
            <a:avLst/>
          </a:prstGeom>
          <a:solidFill>
            <a:srgbClr val="A53A35"/>
          </a:solidFill>
          <a:ln w="12700">
            <a:solidFill>
              <a:srgbClr val="A53A35"/>
            </a:solidFill>
            <a:prstDash val="solid"/>
          </a:ln>
        </p:spPr>
        <p:txBody>
          <a:bodyPr/>
          <a:lstStyle/>
          <a:p>
            <a:endParaRPr lang="en-US"/>
          </a:p>
        </p:txBody>
      </p:sp>
      <p:sp>
        <p:nvSpPr>
          <p:cNvPr id="15" name="Text 13"/>
          <p:cNvSpPr/>
          <p:nvPr/>
        </p:nvSpPr>
        <p:spPr>
          <a:xfrm>
            <a:off x="6601968" y="2615184"/>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a:t>
            </a:r>
            <a:endParaRPr lang="en-US" sz="1600" dirty="0"/>
          </a:p>
        </p:txBody>
      </p:sp>
      <p:sp>
        <p:nvSpPr>
          <p:cNvPr id="16" name="Text 14"/>
          <p:cNvSpPr/>
          <p:nvPr/>
        </p:nvSpPr>
        <p:spPr>
          <a:xfrm>
            <a:off x="7269480" y="2487168"/>
            <a:ext cx="374904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Dangerous version</a:t>
            </a:r>
            <a:endParaRPr lang="en-US" sz="1400" dirty="0"/>
          </a:p>
        </p:txBody>
      </p:sp>
      <p:sp>
        <p:nvSpPr>
          <p:cNvPr id="17" name="Shape 15"/>
          <p:cNvSpPr/>
          <p:nvPr/>
        </p:nvSpPr>
        <p:spPr>
          <a:xfrm>
            <a:off x="7269480" y="2926080"/>
            <a:ext cx="384048" cy="0"/>
          </a:xfrm>
          <a:prstGeom prst="line">
            <a:avLst/>
          </a:prstGeom>
          <a:noFill/>
          <a:ln w="25400">
            <a:solidFill>
              <a:srgbClr val="A53A35"/>
            </a:solidFill>
            <a:prstDash val="solid"/>
          </a:ln>
        </p:spPr>
        <p:txBody>
          <a:bodyPr/>
          <a:lstStyle/>
          <a:p>
            <a:endParaRPr lang="en-US"/>
          </a:p>
        </p:txBody>
      </p:sp>
      <p:sp>
        <p:nvSpPr>
          <p:cNvPr id="18" name="Text 16"/>
          <p:cNvSpPr/>
          <p:nvPr/>
        </p:nvSpPr>
        <p:spPr>
          <a:xfrm>
            <a:off x="6656832" y="3108960"/>
            <a:ext cx="4334256" cy="521208"/>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Their current assignment is treated as their ceiling — “that is their place.”</a:t>
            </a:r>
            <a:endParaRPr lang="en-US" sz="1150" dirty="0"/>
          </a:p>
        </p:txBody>
      </p:sp>
      <p:sp>
        <p:nvSpPr>
          <p:cNvPr id="19" name="Shape 17"/>
          <p:cNvSpPr/>
          <p:nvPr/>
        </p:nvSpPr>
        <p:spPr>
          <a:xfrm>
            <a:off x="1143000" y="4434840"/>
            <a:ext cx="9921240" cy="1234440"/>
          </a:xfrm>
          <a:prstGeom prst="roundRect">
            <a:avLst>
              <a:gd name="adj" fmla="val 5926"/>
            </a:avLst>
          </a:prstGeom>
          <a:solidFill>
            <a:srgbClr val="FFF2D5"/>
          </a:solidFill>
          <a:ln w="15240">
            <a:solidFill>
              <a:srgbClr val="D69A18"/>
            </a:solidFill>
            <a:prstDash val="solid"/>
          </a:ln>
        </p:spPr>
        <p:txBody>
          <a:bodyPr/>
          <a:lstStyle/>
          <a:p>
            <a:endParaRPr lang="en-US"/>
          </a:p>
        </p:txBody>
      </p:sp>
      <p:sp>
        <p:nvSpPr>
          <p:cNvPr id="20" name="Text 18"/>
          <p:cNvSpPr/>
          <p:nvPr/>
        </p:nvSpPr>
        <p:spPr>
          <a:xfrm>
            <a:off x="1417320" y="4663440"/>
            <a:ext cx="9372600" cy="164592"/>
          </a:xfrm>
          <a:prstGeom prst="rect">
            <a:avLst/>
          </a:prstGeom>
          <a:noFill/>
          <a:ln/>
        </p:spPr>
        <p:txBody>
          <a:bodyPr wrap="square" lIns="0" tIns="0" rIns="0" bIns="0" rtlCol="0" anchor="ctr"/>
          <a:lstStyle/>
          <a:p>
            <a:pPr marL="0" indent="0" algn="ctr">
              <a:buNone/>
            </a:pPr>
            <a:r>
              <a:rPr lang="en-US" sz="850" b="1" dirty="0">
                <a:solidFill>
                  <a:srgbClr val="D69A18"/>
                </a:solidFill>
                <a:latin typeface="Aptos" pitchFamily="34" charset="0"/>
                <a:ea typeface="Aptos" pitchFamily="34" charset="-122"/>
                <a:cs typeface="Aptos" pitchFamily="34" charset="-120"/>
              </a:rPr>
              <a:t>STATUS TEST</a:t>
            </a:r>
            <a:endParaRPr lang="en-US" sz="850" dirty="0"/>
          </a:p>
        </p:txBody>
      </p:sp>
      <p:sp>
        <p:nvSpPr>
          <p:cNvPr id="21" name="Text 19"/>
          <p:cNvSpPr/>
          <p:nvPr/>
        </p:nvSpPr>
        <p:spPr>
          <a:xfrm>
            <a:off x="1417320" y="4910328"/>
            <a:ext cx="9372600" cy="384048"/>
          </a:xfrm>
          <a:prstGeom prst="rect">
            <a:avLst/>
          </a:prstGeom>
          <a:noFill/>
          <a:ln/>
        </p:spPr>
        <p:txBody>
          <a:bodyPr wrap="square" lIns="0" tIns="0" rIns="0" bIns="0" rtlCol="0" anchor="ctr">
            <a:normAutofit/>
          </a:bodyPr>
          <a:lstStyle/>
          <a:p>
            <a:pPr marL="0" indent="0" algn="ctr">
              <a:buNone/>
            </a:pPr>
            <a:r>
              <a:rPr lang="en-US" sz="2000" b="1" dirty="0">
                <a:solidFill>
                  <a:srgbClr val="0B1E39"/>
                </a:solidFill>
                <a:latin typeface="Aptos Display" pitchFamily="34" charset="0"/>
                <a:ea typeface="Aptos Display" pitchFamily="34" charset="-122"/>
                <a:cs typeface="Aptos Display" pitchFamily="34" charset="-120"/>
              </a:rPr>
              <a:t>Would we be satisfied if our own child were permanently assigned the role because “that is what they are good at”?</a:t>
            </a:r>
            <a:endParaRPr lang="en-US" sz="2000" dirty="0"/>
          </a:p>
        </p:txBody>
      </p:sp>
      <p:sp>
        <p:nvSpPr>
          <p:cNvPr id="22" name="Shape 20"/>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23" name="Text 21"/>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Dignity Is Not Redundancy</a:t>
            </a:r>
            <a:endParaRPr lang="en-US" sz="750" dirty="0"/>
          </a:p>
        </p:txBody>
      </p:sp>
      <p:sp>
        <p:nvSpPr>
          <p:cNvPr id="24" name="Text 22"/>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384048" y="320040"/>
            <a:ext cx="11430000" cy="5897880"/>
          </a:xfrm>
          <a:prstGeom prst="roundRect">
            <a:avLst>
              <a:gd name="adj" fmla="val 1240"/>
            </a:avLst>
          </a:prstGeom>
          <a:solidFill>
            <a:srgbClr val="FFFFFF"/>
          </a:solidFill>
          <a:ln w="12700">
            <a:solidFill>
              <a:srgbClr val="D6E0E7"/>
            </a:solidFill>
            <a:prstDash val="solid"/>
          </a:ln>
          <a:effectLst>
            <a:outerShdw blurRad="25400" dist="12700" dir="2700000" algn="bl" rotWithShape="0">
              <a:srgbClr val="000000">
                <a:alpha val="10000"/>
              </a:srgbClr>
            </a:outerShdw>
          </a:effectLst>
        </p:spPr>
        <p:txBody>
          <a:bodyPr/>
          <a:lstStyle/>
          <a:p>
            <a:endParaRPr lang="en-US"/>
          </a:p>
        </p:txBody>
      </p:sp>
      <p:pic>
        <p:nvPicPr>
          <p:cNvPr id="3" name="Image 0" descr="/mnt/data/docx_extract/word/media/image3.png"/>
          <p:cNvPicPr>
            <a:picLocks noChangeAspect="1"/>
          </p:cNvPicPr>
          <p:nvPr/>
        </p:nvPicPr>
        <p:blipFill>
          <a:blip r:embed="rId3"/>
          <a:stretch>
            <a:fillRect/>
          </a:stretch>
        </p:blipFill>
        <p:spPr>
          <a:xfrm>
            <a:off x="1744218" y="365760"/>
            <a:ext cx="8709660" cy="5806440"/>
          </a:xfrm>
          <a:prstGeom prst="rect">
            <a:avLst/>
          </a:prstGeom>
        </p:spPr>
      </p:pic>
      <p:sp>
        <p:nvSpPr>
          <p:cNvPr id="4" name="Shape 1"/>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5" name="Text 2"/>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Decision Framework</a:t>
            </a:r>
            <a:endParaRPr lang="en-US" sz="750" dirty="0"/>
          </a:p>
        </p:txBody>
      </p:sp>
      <p:sp>
        <p:nvSpPr>
          <p:cNvPr id="6" name="Text 3"/>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384048" y="320040"/>
            <a:ext cx="11430000" cy="5897880"/>
          </a:xfrm>
          <a:prstGeom prst="roundRect">
            <a:avLst>
              <a:gd name="adj" fmla="val 1240"/>
            </a:avLst>
          </a:prstGeom>
          <a:solidFill>
            <a:srgbClr val="FFFFFF"/>
          </a:solidFill>
          <a:ln w="12700">
            <a:solidFill>
              <a:srgbClr val="D6E0E7"/>
            </a:solidFill>
            <a:prstDash val="solid"/>
          </a:ln>
          <a:effectLst>
            <a:outerShdw blurRad="25400" dist="12700" dir="2700000" algn="bl" rotWithShape="0">
              <a:srgbClr val="000000">
                <a:alpha val="10000"/>
              </a:srgbClr>
            </a:outerShdw>
          </a:effectLst>
        </p:spPr>
        <p:txBody>
          <a:bodyPr/>
          <a:lstStyle/>
          <a:p>
            <a:endParaRPr lang="en-US"/>
          </a:p>
        </p:txBody>
      </p:sp>
      <p:pic>
        <p:nvPicPr>
          <p:cNvPr id="3" name="Image 0" descr="/mnt/data/docx_extract/word/media/image6.png"/>
          <p:cNvPicPr>
            <a:picLocks noChangeAspect="1"/>
          </p:cNvPicPr>
          <p:nvPr/>
        </p:nvPicPr>
        <p:blipFill>
          <a:blip r:embed="rId3"/>
          <a:stretch>
            <a:fillRect/>
          </a:stretch>
        </p:blipFill>
        <p:spPr>
          <a:xfrm>
            <a:off x="1744218" y="365760"/>
            <a:ext cx="8709660" cy="5806440"/>
          </a:xfrm>
          <a:prstGeom prst="rect">
            <a:avLst/>
          </a:prstGeom>
        </p:spPr>
      </p:pic>
      <p:sp>
        <p:nvSpPr>
          <p:cNvPr id="4" name="Shape 1"/>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5" name="Text 2"/>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Case Study: Law</a:t>
            </a:r>
            <a:endParaRPr lang="en-US" sz="750" dirty="0"/>
          </a:p>
        </p:txBody>
      </p:sp>
      <p:sp>
        <p:nvSpPr>
          <p:cNvPr id="6" name="Text 3"/>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384048" y="320040"/>
            <a:ext cx="11430000" cy="5897880"/>
          </a:xfrm>
          <a:prstGeom prst="roundRect">
            <a:avLst>
              <a:gd name="adj" fmla="val 1240"/>
            </a:avLst>
          </a:prstGeom>
          <a:solidFill>
            <a:srgbClr val="FFFFFF"/>
          </a:solidFill>
          <a:ln w="12700">
            <a:solidFill>
              <a:srgbClr val="D6E0E7"/>
            </a:solidFill>
            <a:prstDash val="solid"/>
          </a:ln>
          <a:effectLst>
            <a:outerShdw blurRad="25400" dist="12700" dir="2700000" algn="bl" rotWithShape="0">
              <a:srgbClr val="000000">
                <a:alpha val="10000"/>
              </a:srgbClr>
            </a:outerShdw>
          </a:effectLst>
        </p:spPr>
        <p:txBody>
          <a:bodyPr/>
          <a:lstStyle/>
          <a:p>
            <a:endParaRPr lang="en-US"/>
          </a:p>
        </p:txBody>
      </p:sp>
      <p:pic>
        <p:nvPicPr>
          <p:cNvPr id="3" name="Image 0" descr="/mnt/data/docx_extract/word/media/image7.png"/>
          <p:cNvPicPr>
            <a:picLocks noChangeAspect="1"/>
          </p:cNvPicPr>
          <p:nvPr/>
        </p:nvPicPr>
        <p:blipFill>
          <a:blip r:embed="rId3"/>
          <a:stretch>
            <a:fillRect/>
          </a:stretch>
        </p:blipFill>
        <p:spPr>
          <a:xfrm>
            <a:off x="1744218" y="365760"/>
            <a:ext cx="8709660" cy="5806440"/>
          </a:xfrm>
          <a:prstGeom prst="rect">
            <a:avLst/>
          </a:prstGeom>
        </p:spPr>
      </p:pic>
      <p:sp>
        <p:nvSpPr>
          <p:cNvPr id="4" name="Shape 1"/>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5" name="Text 2"/>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Dignity-Preserving AI</a:t>
            </a:r>
            <a:endParaRPr lang="en-US" sz="750" dirty="0"/>
          </a:p>
        </p:txBody>
      </p:sp>
      <p:sp>
        <p:nvSpPr>
          <p:cNvPr id="6" name="Text 3"/>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502920" y="438912"/>
            <a:ext cx="0" cy="411480"/>
          </a:xfrm>
          <a:prstGeom prst="line">
            <a:avLst/>
          </a:prstGeom>
          <a:noFill/>
          <a:ln w="50800">
            <a:solidFill>
              <a:srgbClr val="D69A18"/>
            </a:solidFill>
            <a:prstDash val="solid"/>
          </a:ln>
        </p:spPr>
        <p:txBody>
          <a:bodyPr/>
          <a:lstStyle/>
          <a:p>
            <a:endParaRPr lang="en-US"/>
          </a:p>
        </p:txBody>
      </p:sp>
      <p:sp>
        <p:nvSpPr>
          <p:cNvPr id="3" name="Text 1"/>
          <p:cNvSpPr/>
          <p:nvPr/>
        </p:nvSpPr>
        <p:spPr>
          <a:xfrm>
            <a:off x="685800" y="429768"/>
            <a:ext cx="4572000" cy="201168"/>
          </a:xfrm>
          <a:prstGeom prst="rect">
            <a:avLst/>
          </a:prstGeom>
          <a:noFill/>
          <a:ln/>
        </p:spPr>
        <p:txBody>
          <a:bodyPr wrap="square" lIns="0" tIns="0" rIns="0" bIns="0" rtlCol="0" anchor="ctr"/>
          <a:lstStyle/>
          <a:p>
            <a:pPr marL="0" indent="0">
              <a:buNone/>
            </a:pPr>
            <a:r>
              <a:rPr lang="en-US" sz="950" b="1" dirty="0">
                <a:solidFill>
                  <a:srgbClr val="008883"/>
                </a:solidFill>
                <a:latin typeface="Aptos" pitchFamily="34" charset="0"/>
                <a:ea typeface="Aptos" pitchFamily="34" charset="-122"/>
                <a:cs typeface="Aptos" pitchFamily="34" charset="-120"/>
              </a:rPr>
              <a:t>LEADER’S CHECKLIST</a:t>
            </a:r>
            <a:endParaRPr lang="en-US" sz="950" dirty="0"/>
          </a:p>
        </p:txBody>
      </p:sp>
      <p:sp>
        <p:nvSpPr>
          <p:cNvPr id="4" name="Text 2"/>
          <p:cNvSpPr/>
          <p:nvPr/>
        </p:nvSpPr>
        <p:spPr>
          <a:xfrm>
            <a:off x="685800" y="658368"/>
            <a:ext cx="10789920" cy="530352"/>
          </a:xfrm>
          <a:prstGeom prst="rect">
            <a:avLst/>
          </a:prstGeom>
          <a:noFill/>
          <a:ln/>
        </p:spPr>
        <p:txBody>
          <a:bodyPr wrap="square" lIns="0" tIns="0" rIns="0" bIns="0" rtlCol="0" anchor="ctr">
            <a:normAutofit/>
          </a:bodyPr>
          <a:lstStyle/>
          <a:p>
            <a:pPr marL="0" indent="0">
              <a:buNone/>
            </a:pPr>
            <a:r>
              <a:rPr lang="en-US" sz="3000" b="1" dirty="0">
                <a:solidFill>
                  <a:srgbClr val="0B1E39"/>
                </a:solidFill>
                <a:latin typeface="Aptos Display" pitchFamily="34" charset="0"/>
                <a:ea typeface="Aptos Display" pitchFamily="34" charset="-122"/>
                <a:cs typeface="Aptos Display" pitchFamily="34" charset="-120"/>
              </a:rPr>
              <a:t>Before AI replaces a task, ask better questions</a:t>
            </a:r>
            <a:endParaRPr lang="en-US" sz="3000" dirty="0"/>
          </a:p>
        </p:txBody>
      </p:sp>
      <p:sp>
        <p:nvSpPr>
          <p:cNvPr id="5" name="Text 3"/>
          <p:cNvSpPr/>
          <p:nvPr/>
        </p:nvSpPr>
        <p:spPr>
          <a:xfrm>
            <a:off x="685800" y="1463040"/>
            <a:ext cx="10789920" cy="256032"/>
          </a:xfrm>
          <a:prstGeom prst="rect">
            <a:avLst/>
          </a:prstGeom>
          <a:noFill/>
          <a:ln/>
        </p:spPr>
        <p:txBody>
          <a:bodyPr wrap="square" lIns="0" tIns="0" rIns="0" bIns="0" rtlCol="0" anchor="ctr">
            <a:normAutofit/>
          </a:bodyPr>
          <a:lstStyle/>
          <a:p>
            <a:pPr marL="0" indent="0">
              <a:buNone/>
            </a:pPr>
            <a:r>
              <a:rPr lang="en-US" sz="1280" dirty="0">
                <a:solidFill>
                  <a:srgbClr val="4E6172"/>
                </a:solidFill>
                <a:latin typeface="Aptos" pitchFamily="34" charset="0"/>
                <a:ea typeface="Aptos" pitchFamily="34" charset="-122"/>
                <a:cs typeface="Aptos" pitchFamily="34" charset="-120"/>
              </a:rPr>
              <a:t>The goal is not to keep people busy. The goal is to help people become more.</a:t>
            </a:r>
            <a:endParaRPr lang="en-US" sz="1280" dirty="0"/>
          </a:p>
        </p:txBody>
      </p:sp>
      <p:sp>
        <p:nvSpPr>
          <p:cNvPr id="6" name="Shape 4"/>
          <p:cNvSpPr/>
          <p:nvPr/>
        </p:nvSpPr>
        <p:spPr>
          <a:xfrm>
            <a:off x="685800" y="1755648"/>
            <a:ext cx="5257800" cy="512064"/>
          </a:xfrm>
          <a:prstGeom prst="roundRect">
            <a:avLst>
              <a:gd name="adj" fmla="val 10714"/>
            </a:avLst>
          </a:prstGeom>
          <a:solidFill>
            <a:srgbClr val="FFFFFF"/>
          </a:solidFill>
          <a:ln w="10160">
            <a:solidFill>
              <a:srgbClr val="D6E0E7"/>
            </a:solidFill>
            <a:prstDash val="solid"/>
          </a:ln>
        </p:spPr>
        <p:txBody>
          <a:bodyPr/>
          <a:lstStyle/>
          <a:p>
            <a:endParaRPr lang="en-US"/>
          </a:p>
        </p:txBody>
      </p:sp>
      <p:sp>
        <p:nvSpPr>
          <p:cNvPr id="7" name="Text 5"/>
          <p:cNvSpPr/>
          <p:nvPr/>
        </p:nvSpPr>
        <p:spPr>
          <a:xfrm>
            <a:off x="850392" y="1892808"/>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1.</a:t>
            </a:r>
            <a:endParaRPr lang="en-US" sz="1200" dirty="0"/>
          </a:p>
        </p:txBody>
      </p:sp>
      <p:sp>
        <p:nvSpPr>
          <p:cNvPr id="8" name="Text 6"/>
          <p:cNvSpPr/>
          <p:nvPr/>
        </p:nvSpPr>
        <p:spPr>
          <a:xfrm>
            <a:off x="1280160" y="1856232"/>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Is the task unnecessary, or merely lower-status?</a:t>
            </a:r>
            <a:endParaRPr lang="en-US" sz="1050" dirty="0"/>
          </a:p>
        </p:txBody>
      </p:sp>
      <p:sp>
        <p:nvSpPr>
          <p:cNvPr id="9" name="Shape 7"/>
          <p:cNvSpPr/>
          <p:nvPr/>
        </p:nvSpPr>
        <p:spPr>
          <a:xfrm>
            <a:off x="685800" y="2468880"/>
            <a:ext cx="5257800" cy="512064"/>
          </a:xfrm>
          <a:prstGeom prst="roundRect">
            <a:avLst>
              <a:gd name="adj" fmla="val 10714"/>
            </a:avLst>
          </a:prstGeom>
          <a:solidFill>
            <a:srgbClr val="F0F5F7"/>
          </a:solidFill>
          <a:ln w="10160">
            <a:solidFill>
              <a:srgbClr val="D6E0E7"/>
            </a:solidFill>
            <a:prstDash val="solid"/>
          </a:ln>
        </p:spPr>
        <p:txBody>
          <a:bodyPr/>
          <a:lstStyle/>
          <a:p>
            <a:endParaRPr lang="en-US"/>
          </a:p>
        </p:txBody>
      </p:sp>
      <p:sp>
        <p:nvSpPr>
          <p:cNvPr id="10" name="Text 8"/>
          <p:cNvSpPr/>
          <p:nvPr/>
        </p:nvSpPr>
        <p:spPr>
          <a:xfrm>
            <a:off x="850392" y="2606040"/>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2.</a:t>
            </a:r>
            <a:endParaRPr lang="en-US" sz="1200" dirty="0"/>
          </a:p>
        </p:txBody>
      </p:sp>
      <p:sp>
        <p:nvSpPr>
          <p:cNvPr id="11" name="Text 9"/>
          <p:cNvSpPr/>
          <p:nvPr/>
        </p:nvSpPr>
        <p:spPr>
          <a:xfrm>
            <a:off x="1280160" y="2569464"/>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Does this task teach judgment, pattern recognition, or professional discipline?</a:t>
            </a:r>
            <a:endParaRPr lang="en-US" sz="1050" dirty="0"/>
          </a:p>
        </p:txBody>
      </p:sp>
      <p:sp>
        <p:nvSpPr>
          <p:cNvPr id="12" name="Shape 10"/>
          <p:cNvSpPr/>
          <p:nvPr/>
        </p:nvSpPr>
        <p:spPr>
          <a:xfrm>
            <a:off x="685800" y="3182112"/>
            <a:ext cx="5257800" cy="512064"/>
          </a:xfrm>
          <a:prstGeom prst="roundRect">
            <a:avLst>
              <a:gd name="adj" fmla="val 10714"/>
            </a:avLst>
          </a:prstGeom>
          <a:solidFill>
            <a:srgbClr val="FFFFFF"/>
          </a:solidFill>
          <a:ln w="10160">
            <a:solidFill>
              <a:srgbClr val="D6E0E7"/>
            </a:solidFill>
            <a:prstDash val="solid"/>
          </a:ln>
        </p:spPr>
        <p:txBody>
          <a:bodyPr/>
          <a:lstStyle/>
          <a:p>
            <a:endParaRPr lang="en-US"/>
          </a:p>
        </p:txBody>
      </p:sp>
      <p:sp>
        <p:nvSpPr>
          <p:cNvPr id="13" name="Text 11"/>
          <p:cNvSpPr/>
          <p:nvPr/>
        </p:nvSpPr>
        <p:spPr>
          <a:xfrm>
            <a:off x="850392" y="3319272"/>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3.</a:t>
            </a:r>
            <a:endParaRPr lang="en-US" sz="1200" dirty="0"/>
          </a:p>
        </p:txBody>
      </p:sp>
      <p:sp>
        <p:nvSpPr>
          <p:cNvPr id="14" name="Text 12"/>
          <p:cNvSpPr/>
          <p:nvPr/>
        </p:nvSpPr>
        <p:spPr>
          <a:xfrm>
            <a:off x="1280160" y="3282696"/>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Who performs the task, and have they been consulted?</a:t>
            </a:r>
            <a:endParaRPr lang="en-US" sz="1050" dirty="0"/>
          </a:p>
        </p:txBody>
      </p:sp>
      <p:sp>
        <p:nvSpPr>
          <p:cNvPr id="15" name="Shape 13"/>
          <p:cNvSpPr/>
          <p:nvPr/>
        </p:nvSpPr>
        <p:spPr>
          <a:xfrm>
            <a:off x="685800" y="3895344"/>
            <a:ext cx="5257800" cy="512064"/>
          </a:xfrm>
          <a:prstGeom prst="roundRect">
            <a:avLst>
              <a:gd name="adj" fmla="val 10714"/>
            </a:avLst>
          </a:prstGeom>
          <a:solidFill>
            <a:srgbClr val="F0F5F7"/>
          </a:solidFill>
          <a:ln w="10160">
            <a:solidFill>
              <a:srgbClr val="D6E0E7"/>
            </a:solidFill>
            <a:prstDash val="solid"/>
          </a:ln>
        </p:spPr>
        <p:txBody>
          <a:bodyPr/>
          <a:lstStyle/>
          <a:p>
            <a:endParaRPr lang="en-US"/>
          </a:p>
        </p:txBody>
      </p:sp>
      <p:sp>
        <p:nvSpPr>
          <p:cNvPr id="16" name="Text 14"/>
          <p:cNvSpPr/>
          <p:nvPr/>
        </p:nvSpPr>
        <p:spPr>
          <a:xfrm>
            <a:off x="850392" y="4032504"/>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4.</a:t>
            </a:r>
            <a:endParaRPr lang="en-US" sz="1200" dirty="0"/>
          </a:p>
        </p:txBody>
      </p:sp>
      <p:sp>
        <p:nvSpPr>
          <p:cNvPr id="17" name="Text 15"/>
          <p:cNvSpPr/>
          <p:nvPr/>
        </p:nvSpPr>
        <p:spPr>
          <a:xfrm>
            <a:off x="1280160" y="3995928"/>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What income, status, or advancement risk does automation create?</a:t>
            </a:r>
            <a:endParaRPr lang="en-US" sz="1050" dirty="0"/>
          </a:p>
        </p:txBody>
      </p:sp>
      <p:sp>
        <p:nvSpPr>
          <p:cNvPr id="18" name="Shape 16"/>
          <p:cNvSpPr/>
          <p:nvPr/>
        </p:nvSpPr>
        <p:spPr>
          <a:xfrm>
            <a:off x="685800" y="4608576"/>
            <a:ext cx="5257800" cy="512064"/>
          </a:xfrm>
          <a:prstGeom prst="roundRect">
            <a:avLst>
              <a:gd name="adj" fmla="val 10714"/>
            </a:avLst>
          </a:prstGeom>
          <a:solidFill>
            <a:srgbClr val="FFFFFF"/>
          </a:solidFill>
          <a:ln w="10160">
            <a:solidFill>
              <a:srgbClr val="D6E0E7"/>
            </a:solidFill>
            <a:prstDash val="solid"/>
          </a:ln>
        </p:spPr>
        <p:txBody>
          <a:bodyPr/>
          <a:lstStyle/>
          <a:p>
            <a:endParaRPr lang="en-US"/>
          </a:p>
        </p:txBody>
      </p:sp>
      <p:sp>
        <p:nvSpPr>
          <p:cNvPr id="19" name="Text 17"/>
          <p:cNvSpPr/>
          <p:nvPr/>
        </p:nvSpPr>
        <p:spPr>
          <a:xfrm>
            <a:off x="850392" y="4745736"/>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5.</a:t>
            </a:r>
            <a:endParaRPr lang="en-US" sz="1200" dirty="0"/>
          </a:p>
        </p:txBody>
      </p:sp>
      <p:sp>
        <p:nvSpPr>
          <p:cNvPr id="20" name="Text 18"/>
          <p:cNvSpPr/>
          <p:nvPr/>
        </p:nvSpPr>
        <p:spPr>
          <a:xfrm>
            <a:off x="1280160" y="4709160"/>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What new role or development path will absorb the freed capacity?</a:t>
            </a:r>
            <a:endParaRPr lang="en-US" sz="1050" dirty="0"/>
          </a:p>
        </p:txBody>
      </p:sp>
      <p:sp>
        <p:nvSpPr>
          <p:cNvPr id="21" name="Shape 19"/>
          <p:cNvSpPr/>
          <p:nvPr/>
        </p:nvSpPr>
        <p:spPr>
          <a:xfrm>
            <a:off x="6263640" y="1755648"/>
            <a:ext cx="5257800" cy="512064"/>
          </a:xfrm>
          <a:prstGeom prst="roundRect">
            <a:avLst>
              <a:gd name="adj" fmla="val 10714"/>
            </a:avLst>
          </a:prstGeom>
          <a:solidFill>
            <a:srgbClr val="FFFFFF"/>
          </a:solidFill>
          <a:ln w="10160">
            <a:solidFill>
              <a:srgbClr val="D6E0E7"/>
            </a:solidFill>
            <a:prstDash val="solid"/>
          </a:ln>
        </p:spPr>
        <p:txBody>
          <a:bodyPr/>
          <a:lstStyle/>
          <a:p>
            <a:endParaRPr lang="en-US"/>
          </a:p>
        </p:txBody>
      </p:sp>
      <p:sp>
        <p:nvSpPr>
          <p:cNvPr id="22" name="Text 20"/>
          <p:cNvSpPr/>
          <p:nvPr/>
        </p:nvSpPr>
        <p:spPr>
          <a:xfrm>
            <a:off x="6428232" y="1892808"/>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6.</a:t>
            </a:r>
            <a:endParaRPr lang="en-US" sz="1200" dirty="0"/>
          </a:p>
        </p:txBody>
      </p:sp>
      <p:sp>
        <p:nvSpPr>
          <p:cNvPr id="23" name="Text 21"/>
          <p:cNvSpPr/>
          <p:nvPr/>
        </p:nvSpPr>
        <p:spPr>
          <a:xfrm>
            <a:off x="6858000" y="1856232"/>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Will productivity gains be shared with workers and clients — or only ownership?</a:t>
            </a:r>
            <a:endParaRPr lang="en-US" sz="1050" dirty="0"/>
          </a:p>
        </p:txBody>
      </p:sp>
      <p:sp>
        <p:nvSpPr>
          <p:cNvPr id="24" name="Shape 22"/>
          <p:cNvSpPr/>
          <p:nvPr/>
        </p:nvSpPr>
        <p:spPr>
          <a:xfrm>
            <a:off x="6263640" y="2468880"/>
            <a:ext cx="5257800" cy="512064"/>
          </a:xfrm>
          <a:prstGeom prst="roundRect">
            <a:avLst>
              <a:gd name="adj" fmla="val 10714"/>
            </a:avLst>
          </a:prstGeom>
          <a:solidFill>
            <a:srgbClr val="F0F5F7"/>
          </a:solidFill>
          <a:ln w="10160">
            <a:solidFill>
              <a:srgbClr val="D6E0E7"/>
            </a:solidFill>
            <a:prstDash val="solid"/>
          </a:ln>
        </p:spPr>
        <p:txBody>
          <a:bodyPr/>
          <a:lstStyle/>
          <a:p>
            <a:endParaRPr lang="en-US"/>
          </a:p>
        </p:txBody>
      </p:sp>
      <p:sp>
        <p:nvSpPr>
          <p:cNvPr id="25" name="Text 23"/>
          <p:cNvSpPr/>
          <p:nvPr/>
        </p:nvSpPr>
        <p:spPr>
          <a:xfrm>
            <a:off x="6428232" y="2606040"/>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7.</a:t>
            </a:r>
            <a:endParaRPr lang="en-US" sz="1200" dirty="0"/>
          </a:p>
        </p:txBody>
      </p:sp>
      <p:sp>
        <p:nvSpPr>
          <p:cNvPr id="26" name="Text 24"/>
          <p:cNvSpPr/>
          <p:nvPr/>
        </p:nvSpPr>
        <p:spPr>
          <a:xfrm>
            <a:off x="6858000" y="2569464"/>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How will quality, confidentiality, bias, and accountability be supervised?</a:t>
            </a:r>
            <a:endParaRPr lang="en-US" sz="1050" dirty="0"/>
          </a:p>
        </p:txBody>
      </p:sp>
      <p:sp>
        <p:nvSpPr>
          <p:cNvPr id="27" name="Shape 25"/>
          <p:cNvSpPr/>
          <p:nvPr/>
        </p:nvSpPr>
        <p:spPr>
          <a:xfrm>
            <a:off x="6263640" y="3182112"/>
            <a:ext cx="5257800" cy="512064"/>
          </a:xfrm>
          <a:prstGeom prst="roundRect">
            <a:avLst>
              <a:gd name="adj" fmla="val 10714"/>
            </a:avLst>
          </a:prstGeom>
          <a:solidFill>
            <a:srgbClr val="FFFFFF"/>
          </a:solidFill>
          <a:ln w="10160">
            <a:solidFill>
              <a:srgbClr val="D6E0E7"/>
            </a:solidFill>
            <a:prstDash val="solid"/>
          </a:ln>
        </p:spPr>
        <p:txBody>
          <a:bodyPr/>
          <a:lstStyle/>
          <a:p>
            <a:endParaRPr lang="en-US"/>
          </a:p>
        </p:txBody>
      </p:sp>
      <p:sp>
        <p:nvSpPr>
          <p:cNvPr id="28" name="Text 26"/>
          <p:cNvSpPr/>
          <p:nvPr/>
        </p:nvSpPr>
        <p:spPr>
          <a:xfrm>
            <a:off x="6428232" y="3319272"/>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8.</a:t>
            </a:r>
            <a:endParaRPr lang="en-US" sz="1200" dirty="0"/>
          </a:p>
        </p:txBody>
      </p:sp>
      <p:sp>
        <p:nvSpPr>
          <p:cNvPr id="29" name="Text 27"/>
          <p:cNvSpPr/>
          <p:nvPr/>
        </p:nvSpPr>
        <p:spPr>
          <a:xfrm>
            <a:off x="6858000" y="3282696"/>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What training budget accompanies the tool budget?</a:t>
            </a:r>
            <a:endParaRPr lang="en-US" sz="1050" dirty="0"/>
          </a:p>
        </p:txBody>
      </p:sp>
      <p:sp>
        <p:nvSpPr>
          <p:cNvPr id="30" name="Shape 28"/>
          <p:cNvSpPr/>
          <p:nvPr/>
        </p:nvSpPr>
        <p:spPr>
          <a:xfrm>
            <a:off x="6263640" y="3895344"/>
            <a:ext cx="5257800" cy="512064"/>
          </a:xfrm>
          <a:prstGeom prst="roundRect">
            <a:avLst>
              <a:gd name="adj" fmla="val 10714"/>
            </a:avLst>
          </a:prstGeom>
          <a:solidFill>
            <a:srgbClr val="F0F5F7"/>
          </a:solidFill>
          <a:ln w="10160">
            <a:solidFill>
              <a:srgbClr val="D6E0E7"/>
            </a:solidFill>
            <a:prstDash val="solid"/>
          </a:ln>
        </p:spPr>
        <p:txBody>
          <a:bodyPr/>
          <a:lstStyle/>
          <a:p>
            <a:endParaRPr lang="en-US"/>
          </a:p>
        </p:txBody>
      </p:sp>
      <p:sp>
        <p:nvSpPr>
          <p:cNvPr id="31" name="Text 29"/>
          <p:cNvSpPr/>
          <p:nvPr/>
        </p:nvSpPr>
        <p:spPr>
          <a:xfrm>
            <a:off x="6428232" y="4032504"/>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9.</a:t>
            </a:r>
            <a:endParaRPr lang="en-US" sz="1200" dirty="0"/>
          </a:p>
        </p:txBody>
      </p:sp>
      <p:sp>
        <p:nvSpPr>
          <p:cNvPr id="32" name="Text 30"/>
          <p:cNvSpPr/>
          <p:nvPr/>
        </p:nvSpPr>
        <p:spPr>
          <a:xfrm>
            <a:off x="6858000" y="3995928"/>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What will junior people no longer learn if this task disappears?</a:t>
            </a:r>
            <a:endParaRPr lang="en-US" sz="1050" dirty="0"/>
          </a:p>
        </p:txBody>
      </p:sp>
      <p:sp>
        <p:nvSpPr>
          <p:cNvPr id="33" name="Shape 31"/>
          <p:cNvSpPr/>
          <p:nvPr/>
        </p:nvSpPr>
        <p:spPr>
          <a:xfrm>
            <a:off x="6263640" y="4608576"/>
            <a:ext cx="5257800" cy="512064"/>
          </a:xfrm>
          <a:prstGeom prst="roundRect">
            <a:avLst>
              <a:gd name="adj" fmla="val 10714"/>
            </a:avLst>
          </a:prstGeom>
          <a:solidFill>
            <a:srgbClr val="FFFFFF"/>
          </a:solidFill>
          <a:ln w="10160">
            <a:solidFill>
              <a:srgbClr val="D6E0E7"/>
            </a:solidFill>
            <a:prstDash val="solid"/>
          </a:ln>
        </p:spPr>
        <p:txBody>
          <a:bodyPr/>
          <a:lstStyle/>
          <a:p>
            <a:endParaRPr lang="en-US"/>
          </a:p>
        </p:txBody>
      </p:sp>
      <p:sp>
        <p:nvSpPr>
          <p:cNvPr id="34" name="Text 32"/>
          <p:cNvSpPr/>
          <p:nvPr/>
        </p:nvSpPr>
        <p:spPr>
          <a:xfrm>
            <a:off x="6428232" y="4745736"/>
            <a:ext cx="347472" cy="164592"/>
          </a:xfrm>
          <a:prstGeom prst="rect">
            <a:avLst/>
          </a:prstGeom>
          <a:noFill/>
          <a:ln/>
        </p:spPr>
        <p:txBody>
          <a:bodyPr wrap="square" lIns="0" tIns="0" rIns="0" bIns="0" rtlCol="0" anchor="ctr"/>
          <a:lstStyle/>
          <a:p>
            <a:pPr marL="0" indent="0" algn="r">
              <a:buNone/>
            </a:pPr>
            <a:r>
              <a:rPr lang="en-US" sz="1200" b="1" dirty="0">
                <a:solidFill>
                  <a:srgbClr val="008883"/>
                </a:solidFill>
                <a:latin typeface="Aptos Display" pitchFamily="34" charset="0"/>
                <a:ea typeface="Aptos Display" pitchFamily="34" charset="-122"/>
                <a:cs typeface="Aptos Display" pitchFamily="34" charset="-120"/>
              </a:rPr>
              <a:t>10.</a:t>
            </a:r>
            <a:endParaRPr lang="en-US" sz="1200" dirty="0"/>
          </a:p>
        </p:txBody>
      </p:sp>
      <p:sp>
        <p:nvSpPr>
          <p:cNvPr id="35" name="Text 33"/>
          <p:cNvSpPr/>
          <p:nvPr/>
        </p:nvSpPr>
        <p:spPr>
          <a:xfrm>
            <a:off x="6858000" y="4709160"/>
            <a:ext cx="4480560" cy="237744"/>
          </a:xfrm>
          <a:prstGeom prst="rect">
            <a:avLst/>
          </a:prstGeom>
          <a:noFill/>
          <a:ln/>
        </p:spPr>
        <p:txBody>
          <a:bodyPr wrap="square" lIns="0" tIns="0" rIns="0" bIns="0" rtlCol="0" anchor="ctr">
            <a:normAutofit/>
          </a:bodyPr>
          <a:lstStyle/>
          <a:p>
            <a:pPr marL="0" indent="0">
              <a:buNone/>
            </a:pPr>
            <a:r>
              <a:rPr lang="en-US" sz="1050" dirty="0">
                <a:solidFill>
                  <a:srgbClr val="111827"/>
                </a:solidFill>
                <a:latin typeface="Aptos" pitchFamily="34" charset="0"/>
                <a:ea typeface="Aptos" pitchFamily="34" charset="-122"/>
                <a:cs typeface="Aptos" pitchFamily="34" charset="-120"/>
              </a:rPr>
              <a:t>Would we defend this same redundancy if done by someone with higher status?</a:t>
            </a:r>
            <a:endParaRPr lang="en-US" sz="1050" dirty="0"/>
          </a:p>
        </p:txBody>
      </p:sp>
      <p:sp>
        <p:nvSpPr>
          <p:cNvPr id="36" name="Shape 34"/>
          <p:cNvSpPr/>
          <p:nvPr/>
        </p:nvSpPr>
        <p:spPr>
          <a:xfrm>
            <a:off x="1280160" y="5513832"/>
            <a:ext cx="9646920" cy="530352"/>
          </a:xfrm>
          <a:prstGeom prst="roundRect">
            <a:avLst>
              <a:gd name="adj" fmla="val 13793"/>
            </a:avLst>
          </a:prstGeom>
          <a:solidFill>
            <a:srgbClr val="E5F3F1"/>
          </a:solidFill>
          <a:ln w="15240">
            <a:solidFill>
              <a:srgbClr val="008883"/>
            </a:solidFill>
            <a:prstDash val="solid"/>
          </a:ln>
        </p:spPr>
        <p:txBody>
          <a:bodyPr/>
          <a:lstStyle/>
          <a:p>
            <a:endParaRPr lang="en-US"/>
          </a:p>
        </p:txBody>
      </p:sp>
      <p:sp>
        <p:nvSpPr>
          <p:cNvPr id="37" name="Text 35"/>
          <p:cNvSpPr/>
          <p:nvPr/>
        </p:nvSpPr>
        <p:spPr>
          <a:xfrm>
            <a:off x="1600200" y="5678424"/>
            <a:ext cx="9006840" cy="182880"/>
          </a:xfrm>
          <a:prstGeom prst="rect">
            <a:avLst/>
          </a:prstGeom>
          <a:noFill/>
          <a:ln/>
        </p:spPr>
        <p:txBody>
          <a:bodyPr wrap="square" lIns="0" tIns="0" rIns="0" bIns="0" rtlCol="0" anchor="ctr">
            <a:normAutofit/>
          </a:bodyPr>
          <a:lstStyle/>
          <a:p>
            <a:pPr marL="0" indent="0" algn="ctr">
              <a:buNone/>
            </a:pPr>
            <a:r>
              <a:rPr lang="en-US" sz="1600" b="1" dirty="0">
                <a:solidFill>
                  <a:srgbClr val="0B1E39"/>
                </a:solidFill>
                <a:latin typeface="Aptos Display" pitchFamily="34" charset="0"/>
                <a:ea typeface="Aptos Display" pitchFamily="34" charset="-122"/>
                <a:cs typeface="Aptos Display" pitchFamily="34" charset="-120"/>
              </a:rPr>
              <a:t>Operational rule: No AI task automation without a human-development plan.</a:t>
            </a:r>
            <a:endParaRPr lang="en-US" sz="1600" dirty="0"/>
          </a:p>
        </p:txBody>
      </p:sp>
      <p:sp>
        <p:nvSpPr>
          <p:cNvPr id="38" name="Shape 36"/>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39" name="Text 37"/>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Dignity Is Not Redundancy</a:t>
            </a:r>
            <a:endParaRPr lang="en-US" sz="750" dirty="0"/>
          </a:p>
        </p:txBody>
      </p:sp>
      <p:sp>
        <p:nvSpPr>
          <p:cNvPr id="40" name="Text 38"/>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41"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solidFill>
          <a:srgbClr val="0B1E39"/>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B1E39"/>
          </a:solidFill>
          <a:ln w="12700">
            <a:solidFill>
              <a:srgbClr val="0B1E39"/>
            </a:solidFill>
            <a:prstDash val="solid"/>
          </a:ln>
        </p:spPr>
        <p:txBody>
          <a:bodyPr/>
          <a:lstStyle/>
          <a:p>
            <a:endParaRPr lang="en-US"/>
          </a:p>
        </p:txBody>
      </p:sp>
      <p:sp>
        <p:nvSpPr>
          <p:cNvPr id="3" name="Shape 1"/>
          <p:cNvSpPr/>
          <p:nvPr/>
        </p:nvSpPr>
        <p:spPr>
          <a:xfrm>
            <a:off x="8412480" y="502920"/>
            <a:ext cx="3337560" cy="3337560"/>
          </a:xfrm>
          <a:prstGeom prst="arc">
            <a:avLst/>
          </a:prstGeom>
          <a:solidFill>
            <a:srgbClr val="0B1E39">
              <a:alpha val="0"/>
            </a:srgbClr>
          </a:solidFill>
          <a:ln w="25400">
            <a:solidFill>
              <a:srgbClr val="123D66">
                <a:alpha val="35000"/>
              </a:srgbClr>
            </a:solidFill>
            <a:prstDash val="solid"/>
          </a:ln>
        </p:spPr>
        <p:txBody>
          <a:bodyPr/>
          <a:lstStyle/>
          <a:p>
            <a:endParaRPr lang="en-US"/>
          </a:p>
        </p:txBody>
      </p:sp>
      <p:sp>
        <p:nvSpPr>
          <p:cNvPr id="4" name="Shape 2"/>
          <p:cNvSpPr/>
          <p:nvPr/>
        </p:nvSpPr>
        <p:spPr>
          <a:xfrm>
            <a:off x="594360" y="457200"/>
            <a:ext cx="0" cy="5943600"/>
          </a:xfrm>
          <a:prstGeom prst="line">
            <a:avLst/>
          </a:prstGeom>
          <a:noFill/>
          <a:ln w="12700">
            <a:solidFill>
              <a:srgbClr val="123D66">
                <a:alpha val="65000"/>
              </a:srgbClr>
            </a:solidFill>
            <a:prstDash val="solid"/>
          </a:ln>
        </p:spPr>
        <p:txBody>
          <a:bodyPr/>
          <a:lstStyle/>
          <a:p>
            <a:endParaRPr lang="en-US"/>
          </a:p>
        </p:txBody>
      </p:sp>
      <p:sp>
        <p:nvSpPr>
          <p:cNvPr id="5" name="Shape 3"/>
          <p:cNvSpPr/>
          <p:nvPr/>
        </p:nvSpPr>
        <p:spPr>
          <a:xfrm>
            <a:off x="502920" y="438912"/>
            <a:ext cx="0" cy="411480"/>
          </a:xfrm>
          <a:prstGeom prst="line">
            <a:avLst/>
          </a:prstGeom>
          <a:noFill/>
          <a:ln w="50800">
            <a:solidFill>
              <a:srgbClr val="D69A18"/>
            </a:solidFill>
            <a:prstDash val="solid"/>
          </a:ln>
        </p:spPr>
        <p:txBody>
          <a:bodyPr/>
          <a:lstStyle/>
          <a:p>
            <a:endParaRPr lang="en-US"/>
          </a:p>
        </p:txBody>
      </p:sp>
      <p:sp>
        <p:nvSpPr>
          <p:cNvPr id="6" name="Text 4"/>
          <p:cNvSpPr/>
          <p:nvPr/>
        </p:nvSpPr>
        <p:spPr>
          <a:xfrm>
            <a:off x="685800" y="429768"/>
            <a:ext cx="4572000" cy="201168"/>
          </a:xfrm>
          <a:prstGeom prst="rect">
            <a:avLst/>
          </a:prstGeom>
          <a:noFill/>
          <a:ln/>
        </p:spPr>
        <p:txBody>
          <a:bodyPr wrap="square" lIns="0" tIns="0" rIns="0" bIns="0" rtlCol="0" anchor="ctr"/>
          <a:lstStyle/>
          <a:p>
            <a:pPr marL="0" indent="0">
              <a:buNone/>
            </a:pPr>
            <a:r>
              <a:rPr lang="en-US" sz="950" b="1" dirty="0">
                <a:solidFill>
                  <a:srgbClr val="E7EFF8"/>
                </a:solidFill>
                <a:latin typeface="Aptos" pitchFamily="34" charset="0"/>
                <a:ea typeface="Aptos" pitchFamily="34" charset="-122"/>
                <a:cs typeface="Aptos" pitchFamily="34" charset="-120"/>
              </a:rPr>
              <a:t>A BETTER PRINCIPLE</a:t>
            </a:r>
            <a:endParaRPr lang="en-US" sz="950" dirty="0"/>
          </a:p>
        </p:txBody>
      </p:sp>
      <p:sp>
        <p:nvSpPr>
          <p:cNvPr id="7" name="Text 5"/>
          <p:cNvSpPr/>
          <p:nvPr/>
        </p:nvSpPr>
        <p:spPr>
          <a:xfrm>
            <a:off x="822960" y="1051560"/>
            <a:ext cx="10607040" cy="1234440"/>
          </a:xfrm>
          <a:prstGeom prst="rect">
            <a:avLst/>
          </a:prstGeom>
          <a:noFill/>
          <a:ln/>
        </p:spPr>
        <p:txBody>
          <a:bodyPr wrap="square" lIns="0" tIns="0" rIns="0" bIns="0" rtlCol="0" anchor="ctr">
            <a:normAutofit/>
          </a:bodyPr>
          <a:lstStyle/>
          <a:p>
            <a:pPr marL="0" indent="0" algn="ctr">
              <a:buNone/>
            </a:pPr>
            <a:r>
              <a:rPr lang="en-US" sz="3800" b="1" dirty="0">
                <a:solidFill>
                  <a:srgbClr val="FFFFFF"/>
                </a:solidFill>
                <a:latin typeface="Aptos Display" pitchFamily="34" charset="0"/>
                <a:ea typeface="Aptos Display" pitchFamily="34" charset="-122"/>
                <a:cs typeface="Aptos Display" pitchFamily="34" charset="-120"/>
              </a:rPr>
              <a:t>Eliminate unnecessary toil —</a:t>
            </a:r>
            <a:endParaRPr lang="en-US" sz="3800" dirty="0"/>
          </a:p>
          <a:p>
            <a:pPr marL="0" indent="0" algn="ctr">
              <a:buNone/>
            </a:pPr>
            <a:r>
              <a:rPr lang="en-US" sz="3800" b="1" dirty="0">
                <a:solidFill>
                  <a:srgbClr val="FFFFFF"/>
                </a:solidFill>
                <a:latin typeface="Aptos Display" pitchFamily="34" charset="0"/>
                <a:ea typeface="Aptos Display" pitchFamily="34" charset="-122"/>
                <a:cs typeface="Aptos Display" pitchFamily="34" charset="-120"/>
              </a:rPr>
              <a:t>not necessary people.</a:t>
            </a:r>
            <a:endParaRPr lang="en-US" sz="3800" dirty="0"/>
          </a:p>
        </p:txBody>
      </p:sp>
      <p:sp>
        <p:nvSpPr>
          <p:cNvPr id="8" name="Shape 6"/>
          <p:cNvSpPr/>
          <p:nvPr/>
        </p:nvSpPr>
        <p:spPr>
          <a:xfrm>
            <a:off x="5303520" y="2578608"/>
            <a:ext cx="1572768" cy="0"/>
          </a:xfrm>
          <a:prstGeom prst="line">
            <a:avLst/>
          </a:prstGeom>
          <a:noFill/>
          <a:ln w="38100">
            <a:solidFill>
              <a:srgbClr val="D69A18"/>
            </a:solidFill>
            <a:prstDash val="solid"/>
          </a:ln>
        </p:spPr>
        <p:txBody>
          <a:bodyPr/>
          <a:lstStyle/>
          <a:p>
            <a:endParaRPr lang="en-US"/>
          </a:p>
        </p:txBody>
      </p:sp>
      <p:sp>
        <p:nvSpPr>
          <p:cNvPr id="9" name="Text 7"/>
          <p:cNvSpPr/>
          <p:nvPr/>
        </p:nvSpPr>
        <p:spPr>
          <a:xfrm>
            <a:off x="1097280" y="3017520"/>
            <a:ext cx="10012680" cy="713232"/>
          </a:xfrm>
          <a:prstGeom prst="rect">
            <a:avLst/>
          </a:prstGeom>
          <a:noFill/>
          <a:ln/>
        </p:spPr>
        <p:txBody>
          <a:bodyPr wrap="square" lIns="0" tIns="0" rIns="0" bIns="0" rtlCol="0" anchor="ctr">
            <a:normAutofit/>
          </a:bodyPr>
          <a:lstStyle/>
          <a:p>
            <a:pPr marL="0" indent="0" algn="ctr">
              <a:buNone/>
            </a:pPr>
            <a:r>
              <a:rPr lang="en-US" sz="2600" b="1" dirty="0">
                <a:solidFill>
                  <a:srgbClr val="FFFFFF"/>
                </a:solidFill>
                <a:latin typeface="Aptos Display" pitchFamily="34" charset="0"/>
                <a:ea typeface="Aptos Display" pitchFamily="34" charset="-122"/>
                <a:cs typeface="Aptos Display" pitchFamily="34" charset="-120"/>
              </a:rPr>
              <a:t>Protect dignity, not redundancy.</a:t>
            </a:r>
            <a:endParaRPr lang="en-US" sz="2600" dirty="0"/>
          </a:p>
          <a:p>
            <a:pPr marL="0" indent="0" algn="ctr">
              <a:buNone/>
            </a:pPr>
            <a:r>
              <a:rPr lang="en-US" sz="2600" b="1" dirty="0">
                <a:solidFill>
                  <a:srgbClr val="FFFFFF"/>
                </a:solidFill>
                <a:latin typeface="Aptos Display" pitchFamily="34" charset="0"/>
                <a:ea typeface="Aptos Display" pitchFamily="34" charset="-122"/>
                <a:cs typeface="Aptos Display" pitchFamily="34" charset="-120"/>
              </a:rPr>
              <a:t>Build ladders before removing floors.</a:t>
            </a:r>
            <a:endParaRPr lang="en-US" sz="2600" dirty="0"/>
          </a:p>
        </p:txBody>
      </p:sp>
      <p:sp>
        <p:nvSpPr>
          <p:cNvPr id="10" name="Text 8"/>
          <p:cNvSpPr/>
          <p:nvPr/>
        </p:nvSpPr>
        <p:spPr>
          <a:xfrm>
            <a:off x="1417320" y="4160520"/>
            <a:ext cx="9326880" cy="502920"/>
          </a:xfrm>
          <a:prstGeom prst="rect">
            <a:avLst/>
          </a:prstGeom>
          <a:noFill/>
          <a:ln/>
        </p:spPr>
        <p:txBody>
          <a:bodyPr wrap="square" lIns="127" tIns="127" rIns="127" bIns="127" rtlCol="0" anchor="ctr">
            <a:normAutofit/>
          </a:bodyPr>
          <a:lstStyle/>
          <a:p>
            <a:pPr marL="0" indent="0" algn="ctr">
              <a:buNone/>
            </a:pPr>
            <a:r>
              <a:rPr lang="en-US" sz="1600" dirty="0">
                <a:solidFill>
                  <a:srgbClr val="D3DEE9"/>
                </a:solidFill>
                <a:latin typeface="Aptos" pitchFamily="34" charset="0"/>
                <a:ea typeface="Aptos" pitchFamily="34" charset="-122"/>
                <a:cs typeface="Aptos" pitchFamily="34" charset="-120"/>
              </a:rPr>
              <a:t>AI may force organizations to confront a truth that was already present: many economic systems were built to allocate labor, not protect dignity.</a:t>
            </a:r>
            <a:endParaRPr lang="en-US" sz="1600" dirty="0"/>
          </a:p>
        </p:txBody>
      </p:sp>
      <p:sp>
        <p:nvSpPr>
          <p:cNvPr id="11" name="Shape 9"/>
          <p:cNvSpPr/>
          <p:nvPr/>
        </p:nvSpPr>
        <p:spPr>
          <a:xfrm>
            <a:off x="2788920" y="5285232"/>
            <a:ext cx="6629400" cy="530352"/>
          </a:xfrm>
          <a:prstGeom prst="roundRect">
            <a:avLst>
              <a:gd name="adj" fmla="val 13793"/>
            </a:avLst>
          </a:prstGeom>
          <a:solidFill>
            <a:srgbClr val="D69A18"/>
          </a:solidFill>
          <a:ln w="12700">
            <a:solidFill>
              <a:srgbClr val="D69A18"/>
            </a:solidFill>
            <a:prstDash val="solid"/>
          </a:ln>
        </p:spPr>
        <p:txBody>
          <a:bodyPr/>
          <a:lstStyle/>
          <a:p>
            <a:endParaRPr lang="en-US"/>
          </a:p>
        </p:txBody>
      </p:sp>
      <p:sp>
        <p:nvSpPr>
          <p:cNvPr id="12" name="Text 10"/>
          <p:cNvSpPr/>
          <p:nvPr/>
        </p:nvSpPr>
        <p:spPr>
          <a:xfrm>
            <a:off x="2971800" y="5449824"/>
            <a:ext cx="6263640" cy="182880"/>
          </a:xfrm>
          <a:prstGeom prst="rect">
            <a:avLst/>
          </a:prstGeom>
          <a:noFill/>
          <a:ln/>
        </p:spPr>
        <p:txBody>
          <a:bodyPr wrap="square" lIns="0" tIns="0" rIns="0" bIns="0" rtlCol="0" anchor="ctr"/>
          <a:lstStyle/>
          <a:p>
            <a:pPr marL="0" indent="0" algn="ctr">
              <a:buNone/>
            </a:pPr>
            <a:r>
              <a:rPr lang="en-US" sz="1800" b="1" dirty="0">
                <a:solidFill>
                  <a:srgbClr val="0B1E39"/>
                </a:solidFill>
                <a:latin typeface="Aptos Display" pitchFamily="34" charset="0"/>
                <a:ea typeface="Aptos Display" pitchFamily="34" charset="-122"/>
                <a:cs typeface="Aptos Display" pitchFamily="34" charset="-120"/>
              </a:rPr>
              <a:t>The real disruption is moral.</a:t>
            </a:r>
            <a:endParaRPr lang="en-US" sz="180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502920" y="438912"/>
            <a:ext cx="0" cy="411480"/>
          </a:xfrm>
          <a:prstGeom prst="line">
            <a:avLst/>
          </a:prstGeom>
          <a:noFill/>
          <a:ln w="50800">
            <a:solidFill>
              <a:srgbClr val="D69A18"/>
            </a:solidFill>
            <a:prstDash val="solid"/>
          </a:ln>
        </p:spPr>
        <p:txBody>
          <a:bodyPr/>
          <a:lstStyle/>
          <a:p>
            <a:endParaRPr lang="en-US"/>
          </a:p>
        </p:txBody>
      </p:sp>
      <p:sp>
        <p:nvSpPr>
          <p:cNvPr id="3" name="Text 1"/>
          <p:cNvSpPr/>
          <p:nvPr/>
        </p:nvSpPr>
        <p:spPr>
          <a:xfrm>
            <a:off x="685800" y="429768"/>
            <a:ext cx="4572000" cy="201168"/>
          </a:xfrm>
          <a:prstGeom prst="rect">
            <a:avLst/>
          </a:prstGeom>
          <a:noFill/>
          <a:ln/>
        </p:spPr>
        <p:txBody>
          <a:bodyPr wrap="square" lIns="0" tIns="0" rIns="0" bIns="0" rtlCol="0" anchor="ctr"/>
          <a:lstStyle/>
          <a:p>
            <a:pPr marL="0" indent="0">
              <a:buNone/>
            </a:pPr>
            <a:r>
              <a:rPr lang="en-US" sz="950" b="1" dirty="0">
                <a:solidFill>
                  <a:srgbClr val="008883"/>
                </a:solidFill>
                <a:latin typeface="Aptos" pitchFamily="34" charset="0"/>
                <a:ea typeface="Aptos" pitchFamily="34" charset="-122"/>
                <a:cs typeface="Aptos" pitchFamily="34" charset="-120"/>
              </a:rPr>
              <a:t>APPENDIX</a:t>
            </a:r>
            <a:endParaRPr lang="en-US" sz="950" dirty="0"/>
          </a:p>
        </p:txBody>
      </p:sp>
      <p:sp>
        <p:nvSpPr>
          <p:cNvPr id="4" name="Text 2"/>
          <p:cNvSpPr/>
          <p:nvPr/>
        </p:nvSpPr>
        <p:spPr>
          <a:xfrm>
            <a:off x="685800" y="658368"/>
            <a:ext cx="10789920" cy="530352"/>
          </a:xfrm>
          <a:prstGeom prst="rect">
            <a:avLst/>
          </a:prstGeom>
          <a:noFill/>
          <a:ln/>
        </p:spPr>
        <p:txBody>
          <a:bodyPr wrap="square" lIns="0" tIns="0" rIns="0" bIns="0" rtlCol="0" anchor="ctr">
            <a:normAutofit/>
          </a:bodyPr>
          <a:lstStyle/>
          <a:p>
            <a:pPr marL="0" indent="0">
              <a:buNone/>
            </a:pPr>
            <a:r>
              <a:rPr lang="en-US" sz="3000" b="1" dirty="0">
                <a:solidFill>
                  <a:srgbClr val="0B1E39"/>
                </a:solidFill>
                <a:latin typeface="Aptos Display" pitchFamily="34" charset="0"/>
                <a:ea typeface="Aptos Display" pitchFamily="34" charset="-122"/>
                <a:cs typeface="Aptos Display" pitchFamily="34" charset="-120"/>
              </a:rPr>
              <a:t>Source base and interpretation cautions</a:t>
            </a:r>
            <a:endParaRPr lang="en-US" sz="3000" dirty="0"/>
          </a:p>
        </p:txBody>
      </p:sp>
      <p:sp>
        <p:nvSpPr>
          <p:cNvPr id="5" name="Text 3"/>
          <p:cNvSpPr/>
          <p:nvPr/>
        </p:nvSpPr>
        <p:spPr>
          <a:xfrm>
            <a:off x="685800" y="1463040"/>
            <a:ext cx="10789920" cy="256032"/>
          </a:xfrm>
          <a:prstGeom prst="rect">
            <a:avLst/>
          </a:prstGeom>
          <a:noFill/>
          <a:ln/>
        </p:spPr>
        <p:txBody>
          <a:bodyPr wrap="square" lIns="0" tIns="0" rIns="0" bIns="0" rtlCol="0" anchor="ctr">
            <a:normAutofit/>
          </a:bodyPr>
          <a:lstStyle/>
          <a:p>
            <a:pPr marL="0" indent="0">
              <a:buNone/>
            </a:pPr>
            <a:r>
              <a:rPr lang="en-US" sz="1280" dirty="0">
                <a:solidFill>
                  <a:srgbClr val="4E6172"/>
                </a:solidFill>
                <a:latin typeface="Aptos" pitchFamily="34" charset="0"/>
                <a:ea typeface="Aptos" pitchFamily="34" charset="-122"/>
                <a:cs typeface="Aptos" pitchFamily="34" charset="-120"/>
              </a:rPr>
              <a:t>Forward-looking labor-market claims are treated as estimates or survey findings, not certainties.</a:t>
            </a:r>
            <a:endParaRPr lang="en-US" sz="1280" dirty="0"/>
          </a:p>
        </p:txBody>
      </p:sp>
      <p:sp>
        <p:nvSpPr>
          <p:cNvPr id="6" name="Shape 4"/>
          <p:cNvSpPr/>
          <p:nvPr/>
        </p:nvSpPr>
        <p:spPr>
          <a:xfrm>
            <a:off x="685800" y="1792224"/>
            <a:ext cx="5166360" cy="502920"/>
          </a:xfrm>
          <a:prstGeom prst="roundRect">
            <a:avLst>
              <a:gd name="adj" fmla="val 9091"/>
            </a:avLst>
          </a:prstGeom>
          <a:solidFill>
            <a:srgbClr val="FFFFFF"/>
          </a:solidFill>
          <a:ln w="7620">
            <a:solidFill>
              <a:srgbClr val="D8E0E7"/>
            </a:solidFill>
            <a:prstDash val="solid"/>
          </a:ln>
        </p:spPr>
        <p:txBody>
          <a:bodyPr/>
          <a:lstStyle/>
          <a:p>
            <a:endParaRPr lang="en-US"/>
          </a:p>
        </p:txBody>
      </p:sp>
      <p:sp>
        <p:nvSpPr>
          <p:cNvPr id="7" name="Text 5"/>
          <p:cNvSpPr/>
          <p:nvPr/>
        </p:nvSpPr>
        <p:spPr>
          <a:xfrm>
            <a:off x="868680" y="1929384"/>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USCCB</a:t>
            </a:r>
            <a:endParaRPr lang="en-US" sz="850" dirty="0"/>
          </a:p>
        </p:txBody>
      </p:sp>
      <p:sp>
        <p:nvSpPr>
          <p:cNvPr id="8" name="Text 6"/>
          <p:cNvSpPr/>
          <p:nvPr/>
        </p:nvSpPr>
        <p:spPr>
          <a:xfrm>
            <a:off x="2331720" y="1911096"/>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“The Dignity of Work and the Rights of Workers.”</a:t>
            </a:r>
            <a:endParaRPr lang="en-US" sz="810" dirty="0"/>
          </a:p>
        </p:txBody>
      </p:sp>
      <p:sp>
        <p:nvSpPr>
          <p:cNvPr id="9" name="Shape 7"/>
          <p:cNvSpPr/>
          <p:nvPr/>
        </p:nvSpPr>
        <p:spPr>
          <a:xfrm>
            <a:off x="685800" y="2395728"/>
            <a:ext cx="5166360" cy="502920"/>
          </a:xfrm>
          <a:prstGeom prst="roundRect">
            <a:avLst>
              <a:gd name="adj" fmla="val 9091"/>
            </a:avLst>
          </a:prstGeom>
          <a:solidFill>
            <a:srgbClr val="F2F6F8"/>
          </a:solidFill>
          <a:ln w="7620">
            <a:solidFill>
              <a:srgbClr val="D8E0E7"/>
            </a:solidFill>
            <a:prstDash val="solid"/>
          </a:ln>
        </p:spPr>
        <p:txBody>
          <a:bodyPr/>
          <a:lstStyle/>
          <a:p>
            <a:endParaRPr lang="en-US"/>
          </a:p>
        </p:txBody>
      </p:sp>
      <p:sp>
        <p:nvSpPr>
          <p:cNvPr id="10" name="Text 8"/>
          <p:cNvSpPr/>
          <p:nvPr/>
        </p:nvSpPr>
        <p:spPr>
          <a:xfrm>
            <a:off x="868680" y="2532888"/>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John Paul II</a:t>
            </a:r>
            <a:endParaRPr lang="en-US" sz="850" dirty="0"/>
          </a:p>
        </p:txBody>
      </p:sp>
      <p:sp>
        <p:nvSpPr>
          <p:cNvPr id="11" name="Text 9"/>
          <p:cNvSpPr/>
          <p:nvPr/>
        </p:nvSpPr>
        <p:spPr>
          <a:xfrm>
            <a:off x="2331720" y="2514600"/>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Laborem Exercens (1981).</a:t>
            </a:r>
            <a:endParaRPr lang="en-US" sz="810" dirty="0"/>
          </a:p>
        </p:txBody>
      </p:sp>
      <p:sp>
        <p:nvSpPr>
          <p:cNvPr id="12" name="Shape 10"/>
          <p:cNvSpPr/>
          <p:nvPr/>
        </p:nvSpPr>
        <p:spPr>
          <a:xfrm>
            <a:off x="685800" y="2999232"/>
            <a:ext cx="5166360" cy="502920"/>
          </a:xfrm>
          <a:prstGeom prst="roundRect">
            <a:avLst>
              <a:gd name="adj" fmla="val 9091"/>
            </a:avLst>
          </a:prstGeom>
          <a:solidFill>
            <a:srgbClr val="FFFFFF"/>
          </a:solidFill>
          <a:ln w="7620">
            <a:solidFill>
              <a:srgbClr val="D8E0E7"/>
            </a:solidFill>
            <a:prstDash val="solid"/>
          </a:ln>
        </p:spPr>
        <p:txBody>
          <a:bodyPr/>
          <a:lstStyle/>
          <a:p>
            <a:endParaRPr lang="en-US"/>
          </a:p>
        </p:txBody>
      </p:sp>
      <p:sp>
        <p:nvSpPr>
          <p:cNvPr id="13" name="Text 11"/>
          <p:cNvSpPr/>
          <p:nvPr/>
        </p:nvSpPr>
        <p:spPr>
          <a:xfrm>
            <a:off x="868680" y="3136392"/>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ILO</a:t>
            </a:r>
            <a:endParaRPr lang="en-US" sz="850" dirty="0"/>
          </a:p>
        </p:txBody>
      </p:sp>
      <p:sp>
        <p:nvSpPr>
          <p:cNvPr id="14" name="Text 12"/>
          <p:cNvSpPr/>
          <p:nvPr/>
        </p:nvSpPr>
        <p:spPr>
          <a:xfrm>
            <a:off x="2331720" y="3118104"/>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“Generative AI likely to augment rather than destroy jobs” (2023).</a:t>
            </a:r>
            <a:endParaRPr lang="en-US" sz="810" dirty="0"/>
          </a:p>
        </p:txBody>
      </p:sp>
      <p:sp>
        <p:nvSpPr>
          <p:cNvPr id="15" name="Shape 13"/>
          <p:cNvSpPr/>
          <p:nvPr/>
        </p:nvSpPr>
        <p:spPr>
          <a:xfrm>
            <a:off x="685800" y="3602736"/>
            <a:ext cx="5166360" cy="502920"/>
          </a:xfrm>
          <a:prstGeom prst="roundRect">
            <a:avLst>
              <a:gd name="adj" fmla="val 9091"/>
            </a:avLst>
          </a:prstGeom>
          <a:solidFill>
            <a:srgbClr val="F2F6F8"/>
          </a:solidFill>
          <a:ln w="7620">
            <a:solidFill>
              <a:srgbClr val="D8E0E7"/>
            </a:solidFill>
            <a:prstDash val="solid"/>
          </a:ln>
        </p:spPr>
        <p:txBody>
          <a:bodyPr/>
          <a:lstStyle/>
          <a:p>
            <a:endParaRPr lang="en-US"/>
          </a:p>
        </p:txBody>
      </p:sp>
      <p:sp>
        <p:nvSpPr>
          <p:cNvPr id="16" name="Text 14"/>
          <p:cNvSpPr/>
          <p:nvPr/>
        </p:nvSpPr>
        <p:spPr>
          <a:xfrm>
            <a:off x="868680" y="3739896"/>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IMF</a:t>
            </a:r>
            <a:endParaRPr lang="en-US" sz="850" dirty="0"/>
          </a:p>
        </p:txBody>
      </p:sp>
      <p:sp>
        <p:nvSpPr>
          <p:cNvPr id="17" name="Text 15"/>
          <p:cNvSpPr/>
          <p:nvPr/>
        </p:nvSpPr>
        <p:spPr>
          <a:xfrm>
            <a:off x="2331720" y="3721608"/>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“AI Will Transform the Global Economy…” and Gen-AI Staff Discussion Note (2024).</a:t>
            </a:r>
            <a:endParaRPr lang="en-US" sz="810" dirty="0"/>
          </a:p>
        </p:txBody>
      </p:sp>
      <p:sp>
        <p:nvSpPr>
          <p:cNvPr id="18" name="Shape 16"/>
          <p:cNvSpPr/>
          <p:nvPr/>
        </p:nvSpPr>
        <p:spPr>
          <a:xfrm>
            <a:off x="685800" y="4206240"/>
            <a:ext cx="5166360" cy="502920"/>
          </a:xfrm>
          <a:prstGeom prst="roundRect">
            <a:avLst>
              <a:gd name="adj" fmla="val 9091"/>
            </a:avLst>
          </a:prstGeom>
          <a:solidFill>
            <a:srgbClr val="FFFFFF"/>
          </a:solidFill>
          <a:ln w="7620">
            <a:solidFill>
              <a:srgbClr val="D8E0E7"/>
            </a:solidFill>
            <a:prstDash val="solid"/>
          </a:ln>
        </p:spPr>
        <p:txBody>
          <a:bodyPr/>
          <a:lstStyle/>
          <a:p>
            <a:endParaRPr lang="en-US"/>
          </a:p>
        </p:txBody>
      </p:sp>
      <p:sp>
        <p:nvSpPr>
          <p:cNvPr id="19" name="Text 17"/>
          <p:cNvSpPr/>
          <p:nvPr/>
        </p:nvSpPr>
        <p:spPr>
          <a:xfrm>
            <a:off x="868680" y="4343400"/>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OECD</a:t>
            </a:r>
            <a:endParaRPr lang="en-US" sz="850" dirty="0"/>
          </a:p>
        </p:txBody>
      </p:sp>
      <p:sp>
        <p:nvSpPr>
          <p:cNvPr id="20" name="Text 18"/>
          <p:cNvSpPr/>
          <p:nvPr/>
        </p:nvSpPr>
        <p:spPr>
          <a:xfrm>
            <a:off x="2331720" y="4325112"/>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“AI and work” and AI workplace survey findings.</a:t>
            </a:r>
            <a:endParaRPr lang="en-US" sz="810" dirty="0"/>
          </a:p>
        </p:txBody>
      </p:sp>
      <p:sp>
        <p:nvSpPr>
          <p:cNvPr id="21" name="Shape 19"/>
          <p:cNvSpPr/>
          <p:nvPr/>
        </p:nvSpPr>
        <p:spPr>
          <a:xfrm>
            <a:off x="685800" y="4809744"/>
            <a:ext cx="5166360" cy="502920"/>
          </a:xfrm>
          <a:prstGeom prst="roundRect">
            <a:avLst>
              <a:gd name="adj" fmla="val 9091"/>
            </a:avLst>
          </a:prstGeom>
          <a:solidFill>
            <a:srgbClr val="F2F6F8"/>
          </a:solidFill>
          <a:ln w="7620">
            <a:solidFill>
              <a:srgbClr val="D8E0E7"/>
            </a:solidFill>
            <a:prstDash val="solid"/>
          </a:ln>
        </p:spPr>
        <p:txBody>
          <a:bodyPr/>
          <a:lstStyle/>
          <a:p>
            <a:endParaRPr lang="en-US"/>
          </a:p>
        </p:txBody>
      </p:sp>
      <p:sp>
        <p:nvSpPr>
          <p:cNvPr id="22" name="Text 20"/>
          <p:cNvSpPr/>
          <p:nvPr/>
        </p:nvSpPr>
        <p:spPr>
          <a:xfrm>
            <a:off x="868680" y="4946904"/>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Yale Budget Lab</a:t>
            </a:r>
            <a:endParaRPr lang="en-US" sz="850" dirty="0"/>
          </a:p>
        </p:txBody>
      </p:sp>
      <p:sp>
        <p:nvSpPr>
          <p:cNvPr id="23" name="Text 21"/>
          <p:cNvSpPr/>
          <p:nvPr/>
        </p:nvSpPr>
        <p:spPr>
          <a:xfrm>
            <a:off x="2331720" y="4928616"/>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“Tracking the Impact of AI on the Labor Market” (Apr. 16, 2026).</a:t>
            </a:r>
            <a:endParaRPr lang="en-US" sz="810" dirty="0"/>
          </a:p>
        </p:txBody>
      </p:sp>
      <p:sp>
        <p:nvSpPr>
          <p:cNvPr id="24" name="Shape 22"/>
          <p:cNvSpPr/>
          <p:nvPr/>
        </p:nvSpPr>
        <p:spPr>
          <a:xfrm>
            <a:off x="6263640" y="1792224"/>
            <a:ext cx="5166360" cy="502920"/>
          </a:xfrm>
          <a:prstGeom prst="roundRect">
            <a:avLst>
              <a:gd name="adj" fmla="val 9091"/>
            </a:avLst>
          </a:prstGeom>
          <a:solidFill>
            <a:srgbClr val="FFFFFF"/>
          </a:solidFill>
          <a:ln w="7620">
            <a:solidFill>
              <a:srgbClr val="D8E0E7"/>
            </a:solidFill>
            <a:prstDash val="solid"/>
          </a:ln>
        </p:spPr>
        <p:txBody>
          <a:bodyPr/>
          <a:lstStyle/>
          <a:p>
            <a:endParaRPr lang="en-US"/>
          </a:p>
        </p:txBody>
      </p:sp>
      <p:sp>
        <p:nvSpPr>
          <p:cNvPr id="25" name="Text 23"/>
          <p:cNvSpPr/>
          <p:nvPr/>
        </p:nvSpPr>
        <p:spPr>
          <a:xfrm>
            <a:off x="6446520" y="1929384"/>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Brookings</a:t>
            </a:r>
            <a:endParaRPr lang="en-US" sz="850" dirty="0"/>
          </a:p>
        </p:txBody>
      </p:sp>
      <p:sp>
        <p:nvSpPr>
          <p:cNvPr id="26" name="Text 24"/>
          <p:cNvSpPr/>
          <p:nvPr/>
        </p:nvSpPr>
        <p:spPr>
          <a:xfrm>
            <a:off x="7909560" y="1911096"/>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“Research on AI and the labor market is still in the first inning” (2026).</a:t>
            </a:r>
            <a:endParaRPr lang="en-US" sz="810" dirty="0"/>
          </a:p>
        </p:txBody>
      </p:sp>
      <p:sp>
        <p:nvSpPr>
          <p:cNvPr id="27" name="Shape 25"/>
          <p:cNvSpPr/>
          <p:nvPr/>
        </p:nvSpPr>
        <p:spPr>
          <a:xfrm>
            <a:off x="6263640" y="2395728"/>
            <a:ext cx="5166360" cy="502920"/>
          </a:xfrm>
          <a:prstGeom prst="roundRect">
            <a:avLst>
              <a:gd name="adj" fmla="val 9091"/>
            </a:avLst>
          </a:prstGeom>
          <a:solidFill>
            <a:srgbClr val="F2F6F8"/>
          </a:solidFill>
          <a:ln w="7620">
            <a:solidFill>
              <a:srgbClr val="D8E0E7"/>
            </a:solidFill>
            <a:prstDash val="solid"/>
          </a:ln>
        </p:spPr>
        <p:txBody>
          <a:bodyPr/>
          <a:lstStyle/>
          <a:p>
            <a:endParaRPr lang="en-US"/>
          </a:p>
        </p:txBody>
      </p:sp>
      <p:sp>
        <p:nvSpPr>
          <p:cNvPr id="28" name="Text 26"/>
          <p:cNvSpPr/>
          <p:nvPr/>
        </p:nvSpPr>
        <p:spPr>
          <a:xfrm>
            <a:off x="6446520" y="2532888"/>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World Economic Forum</a:t>
            </a:r>
            <a:endParaRPr lang="en-US" sz="850" dirty="0"/>
          </a:p>
        </p:txBody>
      </p:sp>
      <p:sp>
        <p:nvSpPr>
          <p:cNvPr id="29" name="Text 27"/>
          <p:cNvSpPr/>
          <p:nvPr/>
        </p:nvSpPr>
        <p:spPr>
          <a:xfrm>
            <a:off x="7909560" y="2514600"/>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Future of Jobs Report 2025 digest.</a:t>
            </a:r>
            <a:endParaRPr lang="en-US" sz="810" dirty="0"/>
          </a:p>
        </p:txBody>
      </p:sp>
      <p:sp>
        <p:nvSpPr>
          <p:cNvPr id="30" name="Shape 28"/>
          <p:cNvSpPr/>
          <p:nvPr/>
        </p:nvSpPr>
        <p:spPr>
          <a:xfrm>
            <a:off x="6263640" y="2999232"/>
            <a:ext cx="5166360" cy="502920"/>
          </a:xfrm>
          <a:prstGeom prst="roundRect">
            <a:avLst>
              <a:gd name="adj" fmla="val 9091"/>
            </a:avLst>
          </a:prstGeom>
          <a:solidFill>
            <a:srgbClr val="FFFFFF"/>
          </a:solidFill>
          <a:ln w="7620">
            <a:solidFill>
              <a:srgbClr val="D8E0E7"/>
            </a:solidFill>
            <a:prstDash val="solid"/>
          </a:ln>
        </p:spPr>
        <p:txBody>
          <a:bodyPr/>
          <a:lstStyle/>
          <a:p>
            <a:endParaRPr lang="en-US"/>
          </a:p>
        </p:txBody>
      </p:sp>
      <p:sp>
        <p:nvSpPr>
          <p:cNvPr id="31" name="Text 29"/>
          <p:cNvSpPr/>
          <p:nvPr/>
        </p:nvSpPr>
        <p:spPr>
          <a:xfrm>
            <a:off x="6446520" y="3136392"/>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Thomson Reuters</a:t>
            </a:r>
            <a:endParaRPr lang="en-US" sz="850" dirty="0"/>
          </a:p>
        </p:txBody>
      </p:sp>
      <p:sp>
        <p:nvSpPr>
          <p:cNvPr id="32" name="Text 30"/>
          <p:cNvSpPr/>
          <p:nvPr/>
        </p:nvSpPr>
        <p:spPr>
          <a:xfrm>
            <a:off x="7909560" y="3118104"/>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Future of Professionals Report 2025.</a:t>
            </a:r>
            <a:endParaRPr lang="en-US" sz="810" dirty="0"/>
          </a:p>
        </p:txBody>
      </p:sp>
      <p:sp>
        <p:nvSpPr>
          <p:cNvPr id="33" name="Shape 31"/>
          <p:cNvSpPr/>
          <p:nvPr/>
        </p:nvSpPr>
        <p:spPr>
          <a:xfrm>
            <a:off x="6263640" y="3602736"/>
            <a:ext cx="5166360" cy="502920"/>
          </a:xfrm>
          <a:prstGeom prst="roundRect">
            <a:avLst>
              <a:gd name="adj" fmla="val 9091"/>
            </a:avLst>
          </a:prstGeom>
          <a:solidFill>
            <a:srgbClr val="F2F6F8"/>
          </a:solidFill>
          <a:ln w="7620">
            <a:solidFill>
              <a:srgbClr val="D8E0E7"/>
            </a:solidFill>
            <a:prstDash val="solid"/>
          </a:ln>
        </p:spPr>
        <p:txBody>
          <a:bodyPr/>
          <a:lstStyle/>
          <a:p>
            <a:endParaRPr lang="en-US"/>
          </a:p>
        </p:txBody>
      </p:sp>
      <p:sp>
        <p:nvSpPr>
          <p:cNvPr id="34" name="Text 32"/>
          <p:cNvSpPr/>
          <p:nvPr/>
        </p:nvSpPr>
        <p:spPr>
          <a:xfrm>
            <a:off x="6446520" y="3739896"/>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Thomson Reuters Institute</a:t>
            </a:r>
            <a:endParaRPr lang="en-US" sz="850" dirty="0"/>
          </a:p>
        </p:txBody>
      </p:sp>
      <p:sp>
        <p:nvSpPr>
          <p:cNvPr id="35" name="Text 33"/>
          <p:cNvSpPr/>
          <p:nvPr/>
        </p:nvSpPr>
        <p:spPr>
          <a:xfrm>
            <a:off x="7909560" y="3721608"/>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“Legal training in the age of AI” (Apr. 30, 2025).</a:t>
            </a:r>
            <a:endParaRPr lang="en-US" sz="810" dirty="0"/>
          </a:p>
        </p:txBody>
      </p:sp>
      <p:sp>
        <p:nvSpPr>
          <p:cNvPr id="36" name="Shape 34"/>
          <p:cNvSpPr/>
          <p:nvPr/>
        </p:nvSpPr>
        <p:spPr>
          <a:xfrm>
            <a:off x="6263640" y="4206240"/>
            <a:ext cx="5166360" cy="502920"/>
          </a:xfrm>
          <a:prstGeom prst="roundRect">
            <a:avLst>
              <a:gd name="adj" fmla="val 9091"/>
            </a:avLst>
          </a:prstGeom>
          <a:solidFill>
            <a:srgbClr val="FFFFFF"/>
          </a:solidFill>
          <a:ln w="7620">
            <a:solidFill>
              <a:srgbClr val="D8E0E7"/>
            </a:solidFill>
            <a:prstDash val="solid"/>
          </a:ln>
        </p:spPr>
        <p:txBody>
          <a:bodyPr/>
          <a:lstStyle/>
          <a:p>
            <a:endParaRPr lang="en-US"/>
          </a:p>
        </p:txBody>
      </p:sp>
      <p:sp>
        <p:nvSpPr>
          <p:cNvPr id="37" name="Text 35"/>
          <p:cNvSpPr/>
          <p:nvPr/>
        </p:nvSpPr>
        <p:spPr>
          <a:xfrm>
            <a:off x="6446520" y="4343400"/>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American Bar Association</a:t>
            </a:r>
            <a:endParaRPr lang="en-US" sz="850" dirty="0"/>
          </a:p>
        </p:txBody>
      </p:sp>
      <p:sp>
        <p:nvSpPr>
          <p:cNvPr id="38" name="Text 36"/>
          <p:cNvSpPr/>
          <p:nvPr/>
        </p:nvSpPr>
        <p:spPr>
          <a:xfrm>
            <a:off x="7909560" y="4325112"/>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Formal Opinion 512 announcement (July 29, 2024).</a:t>
            </a:r>
            <a:endParaRPr lang="en-US" sz="810" dirty="0"/>
          </a:p>
        </p:txBody>
      </p:sp>
      <p:sp>
        <p:nvSpPr>
          <p:cNvPr id="39" name="Shape 37"/>
          <p:cNvSpPr/>
          <p:nvPr/>
        </p:nvSpPr>
        <p:spPr>
          <a:xfrm>
            <a:off x="6263640" y="4809744"/>
            <a:ext cx="5166360" cy="502920"/>
          </a:xfrm>
          <a:prstGeom prst="roundRect">
            <a:avLst>
              <a:gd name="adj" fmla="val 9091"/>
            </a:avLst>
          </a:prstGeom>
          <a:solidFill>
            <a:srgbClr val="F2F6F8"/>
          </a:solidFill>
          <a:ln w="7620">
            <a:solidFill>
              <a:srgbClr val="D8E0E7"/>
            </a:solidFill>
            <a:prstDash val="solid"/>
          </a:ln>
        </p:spPr>
        <p:txBody>
          <a:bodyPr/>
          <a:lstStyle/>
          <a:p>
            <a:endParaRPr lang="en-US"/>
          </a:p>
        </p:txBody>
      </p:sp>
      <p:sp>
        <p:nvSpPr>
          <p:cNvPr id="40" name="Text 38"/>
          <p:cNvSpPr/>
          <p:nvPr/>
        </p:nvSpPr>
        <p:spPr>
          <a:xfrm>
            <a:off x="6446520" y="4946904"/>
            <a:ext cx="1417320" cy="137160"/>
          </a:xfrm>
          <a:prstGeom prst="rect">
            <a:avLst/>
          </a:prstGeom>
          <a:noFill/>
          <a:ln/>
        </p:spPr>
        <p:txBody>
          <a:bodyPr wrap="square" lIns="0" tIns="0" rIns="0" bIns="0" rtlCol="0" anchor="ctr">
            <a:normAutofit/>
          </a:bodyPr>
          <a:lstStyle/>
          <a:p>
            <a:pPr marL="0" indent="0">
              <a:buNone/>
            </a:pPr>
            <a:r>
              <a:rPr lang="en-US" sz="850" b="1" dirty="0">
                <a:solidFill>
                  <a:srgbClr val="008883"/>
                </a:solidFill>
                <a:latin typeface="Aptos" pitchFamily="34" charset="0"/>
                <a:ea typeface="Aptos" pitchFamily="34" charset="-122"/>
                <a:cs typeface="Aptos" pitchFamily="34" charset="-120"/>
              </a:rPr>
              <a:t>David H. Autor</a:t>
            </a:r>
            <a:endParaRPr lang="en-US" sz="850" dirty="0"/>
          </a:p>
        </p:txBody>
      </p:sp>
      <p:sp>
        <p:nvSpPr>
          <p:cNvPr id="41" name="Text 39"/>
          <p:cNvSpPr/>
          <p:nvPr/>
        </p:nvSpPr>
        <p:spPr>
          <a:xfrm>
            <a:off x="7909560" y="4928616"/>
            <a:ext cx="3337560" cy="164592"/>
          </a:xfrm>
          <a:prstGeom prst="rect">
            <a:avLst/>
          </a:prstGeom>
          <a:noFill/>
          <a:ln/>
        </p:spPr>
        <p:txBody>
          <a:bodyPr wrap="square" lIns="0" tIns="0" rIns="0" bIns="0" rtlCol="0" anchor="ctr">
            <a:normAutofit/>
          </a:bodyPr>
          <a:lstStyle/>
          <a:p>
            <a:pPr marL="0" indent="0">
              <a:buNone/>
            </a:pPr>
            <a:r>
              <a:rPr lang="en-US" sz="810" dirty="0">
                <a:solidFill>
                  <a:srgbClr val="111827"/>
                </a:solidFill>
                <a:latin typeface="Aptos" pitchFamily="34" charset="0"/>
                <a:ea typeface="Aptos" pitchFamily="34" charset="-122"/>
                <a:cs typeface="Aptos" pitchFamily="34" charset="-120"/>
              </a:rPr>
              <a:t>“Why Are There Still So Many Jobs?” Journal of Economic Perspectives 29(3), 2015.</a:t>
            </a:r>
            <a:endParaRPr lang="en-US" sz="810" dirty="0"/>
          </a:p>
        </p:txBody>
      </p:sp>
      <p:sp>
        <p:nvSpPr>
          <p:cNvPr id="42" name="Shape 40"/>
          <p:cNvSpPr/>
          <p:nvPr/>
        </p:nvSpPr>
        <p:spPr>
          <a:xfrm>
            <a:off x="777240" y="5623560"/>
            <a:ext cx="10607040" cy="502920"/>
          </a:xfrm>
          <a:prstGeom prst="roundRect">
            <a:avLst>
              <a:gd name="adj" fmla="val 10909"/>
            </a:avLst>
          </a:prstGeom>
          <a:solidFill>
            <a:srgbClr val="FFF2D5"/>
          </a:solidFill>
          <a:ln w="12700">
            <a:solidFill>
              <a:srgbClr val="D69A18"/>
            </a:solidFill>
            <a:prstDash val="solid"/>
          </a:ln>
        </p:spPr>
        <p:txBody>
          <a:bodyPr/>
          <a:lstStyle/>
          <a:p>
            <a:endParaRPr lang="en-US"/>
          </a:p>
        </p:txBody>
      </p:sp>
      <p:sp>
        <p:nvSpPr>
          <p:cNvPr id="43" name="Text 41"/>
          <p:cNvSpPr/>
          <p:nvPr/>
        </p:nvSpPr>
        <p:spPr>
          <a:xfrm>
            <a:off x="1005840" y="5779008"/>
            <a:ext cx="10149840" cy="155448"/>
          </a:xfrm>
          <a:prstGeom prst="rect">
            <a:avLst/>
          </a:prstGeom>
          <a:noFill/>
          <a:ln/>
        </p:spPr>
        <p:txBody>
          <a:bodyPr wrap="square" lIns="0" tIns="0" rIns="0" bIns="0" rtlCol="0" anchor="ctr">
            <a:normAutofit/>
          </a:bodyPr>
          <a:lstStyle/>
          <a:p>
            <a:pPr marL="0" indent="0" algn="ctr">
              <a:buNone/>
            </a:pPr>
            <a:r>
              <a:rPr lang="en-US" sz="1020" b="1" dirty="0">
                <a:solidFill>
                  <a:srgbClr val="0B1E39"/>
                </a:solidFill>
                <a:latin typeface="Aptos" pitchFamily="34" charset="0"/>
                <a:ea typeface="Aptos" pitchFamily="34" charset="-122"/>
                <a:cs typeface="Aptos" pitchFamily="34" charset="-120"/>
              </a:rPr>
              <a:t>Chart caution: exposure, skill change, and time savings are not job-loss forecasts. They identify where transition design is needed.</a:t>
            </a:r>
            <a:endParaRPr lang="en-US" sz="1020" dirty="0"/>
          </a:p>
        </p:txBody>
      </p:sp>
      <p:sp>
        <p:nvSpPr>
          <p:cNvPr id="44" name="Shape 42"/>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45" name="Text 43"/>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Dignity Is Not Redundancy</a:t>
            </a:r>
            <a:endParaRPr lang="en-US" sz="750" dirty="0"/>
          </a:p>
        </p:txBody>
      </p:sp>
      <p:sp>
        <p:nvSpPr>
          <p:cNvPr id="46" name="Text 44"/>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47"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16</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502920" y="438912"/>
            <a:ext cx="0" cy="411480"/>
          </a:xfrm>
          <a:prstGeom prst="line">
            <a:avLst/>
          </a:prstGeom>
          <a:noFill/>
          <a:ln w="50800">
            <a:solidFill>
              <a:srgbClr val="D69A18"/>
            </a:solidFill>
            <a:prstDash val="solid"/>
          </a:ln>
        </p:spPr>
        <p:txBody>
          <a:bodyPr/>
          <a:lstStyle/>
          <a:p>
            <a:endParaRPr lang="en-US"/>
          </a:p>
        </p:txBody>
      </p:sp>
      <p:sp>
        <p:nvSpPr>
          <p:cNvPr id="3" name="Text 1"/>
          <p:cNvSpPr/>
          <p:nvPr/>
        </p:nvSpPr>
        <p:spPr>
          <a:xfrm>
            <a:off x="685800" y="429768"/>
            <a:ext cx="4572000" cy="201168"/>
          </a:xfrm>
          <a:prstGeom prst="rect">
            <a:avLst/>
          </a:prstGeom>
          <a:noFill/>
          <a:ln/>
        </p:spPr>
        <p:txBody>
          <a:bodyPr wrap="square" lIns="0" tIns="0" rIns="0" bIns="0" rtlCol="0" anchor="ctr"/>
          <a:lstStyle/>
          <a:p>
            <a:pPr marL="0" indent="0">
              <a:buNone/>
            </a:pPr>
            <a:r>
              <a:rPr lang="en-US" sz="950" b="1" dirty="0">
                <a:solidFill>
                  <a:srgbClr val="008883"/>
                </a:solidFill>
                <a:latin typeface="Aptos" pitchFamily="34" charset="0"/>
                <a:ea typeface="Aptos" pitchFamily="34" charset="-122"/>
                <a:cs typeface="Aptos" pitchFamily="34" charset="-120"/>
              </a:rPr>
              <a:t>THE FRAME</a:t>
            </a:r>
            <a:endParaRPr lang="en-US" sz="950" dirty="0"/>
          </a:p>
        </p:txBody>
      </p:sp>
      <p:sp>
        <p:nvSpPr>
          <p:cNvPr id="4" name="Text 2"/>
          <p:cNvSpPr/>
          <p:nvPr/>
        </p:nvSpPr>
        <p:spPr>
          <a:xfrm>
            <a:off x="685800" y="658368"/>
            <a:ext cx="10789920" cy="530352"/>
          </a:xfrm>
          <a:prstGeom prst="rect">
            <a:avLst/>
          </a:prstGeom>
          <a:noFill/>
          <a:ln/>
        </p:spPr>
        <p:txBody>
          <a:bodyPr wrap="square" lIns="0" tIns="0" rIns="0" bIns="0" rtlCol="0" anchor="ctr">
            <a:normAutofit/>
          </a:bodyPr>
          <a:lstStyle/>
          <a:p>
            <a:pPr marL="0" indent="0">
              <a:buNone/>
            </a:pPr>
            <a:r>
              <a:rPr lang="en-US" sz="3000" b="1" dirty="0">
                <a:solidFill>
                  <a:srgbClr val="0B1E39"/>
                </a:solidFill>
                <a:latin typeface="Aptos Display" pitchFamily="34" charset="0"/>
                <a:ea typeface="Aptos Display" pitchFamily="34" charset="-122"/>
                <a:cs typeface="Aptos Display" pitchFamily="34" charset="-120"/>
              </a:rPr>
              <a:t>The false choice is the wrong choice</a:t>
            </a:r>
            <a:endParaRPr lang="en-US" sz="3000" dirty="0"/>
          </a:p>
        </p:txBody>
      </p:sp>
      <p:sp>
        <p:nvSpPr>
          <p:cNvPr id="5" name="Text 3"/>
          <p:cNvSpPr/>
          <p:nvPr/>
        </p:nvSpPr>
        <p:spPr>
          <a:xfrm>
            <a:off x="685800" y="1463040"/>
            <a:ext cx="10789920" cy="256032"/>
          </a:xfrm>
          <a:prstGeom prst="rect">
            <a:avLst/>
          </a:prstGeom>
          <a:noFill/>
          <a:ln/>
        </p:spPr>
        <p:txBody>
          <a:bodyPr wrap="square" lIns="0" tIns="0" rIns="0" bIns="0" rtlCol="0" anchor="ctr">
            <a:normAutofit/>
          </a:bodyPr>
          <a:lstStyle/>
          <a:p>
            <a:pPr marL="0" indent="0">
              <a:buNone/>
            </a:pPr>
            <a:r>
              <a:rPr lang="en-US" sz="1280" dirty="0">
                <a:solidFill>
                  <a:srgbClr val="4E6172"/>
                </a:solidFill>
                <a:latin typeface="Aptos" pitchFamily="34" charset="0"/>
                <a:ea typeface="Aptos" pitchFamily="34" charset="-122"/>
                <a:cs typeface="Aptos" pitchFamily="34" charset="-120"/>
              </a:rPr>
              <a:t>The debate is usually framed as efficiency versus employment. The better frame is dignity versus redundancy.</a:t>
            </a:r>
            <a:endParaRPr lang="en-US" sz="1280" dirty="0"/>
          </a:p>
        </p:txBody>
      </p:sp>
      <p:sp>
        <p:nvSpPr>
          <p:cNvPr id="6" name="Shape 4"/>
          <p:cNvSpPr/>
          <p:nvPr/>
        </p:nvSpPr>
        <p:spPr>
          <a:xfrm>
            <a:off x="777240" y="1828800"/>
            <a:ext cx="3246120" cy="2331720"/>
          </a:xfrm>
          <a:prstGeom prst="roundRect">
            <a:avLst>
              <a:gd name="adj" fmla="val 4706"/>
            </a:avLst>
          </a:prstGeom>
          <a:solidFill>
            <a:srgbClr val="FFFFFF"/>
          </a:solidFill>
          <a:ln w="15240">
            <a:solidFill>
              <a:srgbClr val="A53A35"/>
            </a:solidFill>
            <a:prstDash val="solid"/>
          </a:ln>
          <a:effectLst>
            <a:outerShdw blurRad="19050" dist="12700" dir="2700000" algn="bl" rotWithShape="0">
              <a:srgbClr val="000000">
                <a:alpha val="9000"/>
              </a:srgbClr>
            </a:outerShdw>
          </a:effectLst>
        </p:spPr>
        <p:txBody>
          <a:bodyPr/>
          <a:lstStyle/>
          <a:p>
            <a:endParaRPr lang="en-US"/>
          </a:p>
        </p:txBody>
      </p:sp>
      <p:sp>
        <p:nvSpPr>
          <p:cNvPr id="7" name="Shape 5"/>
          <p:cNvSpPr/>
          <p:nvPr/>
        </p:nvSpPr>
        <p:spPr>
          <a:xfrm>
            <a:off x="978408" y="2057400"/>
            <a:ext cx="502920" cy="502920"/>
          </a:xfrm>
          <a:prstGeom prst="ellipse">
            <a:avLst/>
          </a:prstGeom>
          <a:solidFill>
            <a:srgbClr val="A53A35"/>
          </a:solidFill>
          <a:ln w="12700">
            <a:solidFill>
              <a:srgbClr val="A53A35"/>
            </a:solidFill>
            <a:prstDash val="solid"/>
          </a:ln>
        </p:spPr>
        <p:txBody>
          <a:bodyPr/>
          <a:lstStyle/>
          <a:p>
            <a:endParaRPr lang="en-US"/>
          </a:p>
        </p:txBody>
      </p:sp>
      <p:sp>
        <p:nvSpPr>
          <p:cNvPr id="8" name="Text 6"/>
          <p:cNvSpPr/>
          <p:nvPr/>
        </p:nvSpPr>
        <p:spPr>
          <a:xfrm>
            <a:off x="978408" y="217627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a:t>
            </a:r>
            <a:endParaRPr lang="en-US" sz="1600" dirty="0"/>
          </a:p>
        </p:txBody>
      </p:sp>
      <p:sp>
        <p:nvSpPr>
          <p:cNvPr id="9" name="Text 7"/>
          <p:cNvSpPr/>
          <p:nvPr/>
        </p:nvSpPr>
        <p:spPr>
          <a:xfrm>
            <a:off x="1645920" y="2048256"/>
            <a:ext cx="214884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Bad frame</a:t>
            </a:r>
            <a:endParaRPr lang="en-US" sz="1400" dirty="0"/>
          </a:p>
        </p:txBody>
      </p:sp>
      <p:sp>
        <p:nvSpPr>
          <p:cNvPr id="10" name="Shape 8"/>
          <p:cNvSpPr/>
          <p:nvPr/>
        </p:nvSpPr>
        <p:spPr>
          <a:xfrm>
            <a:off x="1645920" y="2487168"/>
            <a:ext cx="384048" cy="0"/>
          </a:xfrm>
          <a:prstGeom prst="line">
            <a:avLst/>
          </a:prstGeom>
          <a:noFill/>
          <a:ln w="25400">
            <a:solidFill>
              <a:srgbClr val="A53A35"/>
            </a:solidFill>
            <a:prstDash val="solid"/>
          </a:ln>
        </p:spPr>
        <p:txBody>
          <a:bodyPr/>
          <a:lstStyle/>
          <a:p>
            <a:endParaRPr lang="en-US"/>
          </a:p>
        </p:txBody>
      </p:sp>
      <p:sp>
        <p:nvSpPr>
          <p:cNvPr id="11" name="Text 9"/>
          <p:cNvSpPr/>
          <p:nvPr/>
        </p:nvSpPr>
        <p:spPr>
          <a:xfrm>
            <a:off x="1033272" y="2670048"/>
            <a:ext cx="2734056" cy="1344168"/>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“Either embrace efficiency and accept displacement, or defend jobs by preserving work technology can perform.”</a:t>
            </a:r>
            <a:endParaRPr lang="en-US" sz="1150" dirty="0"/>
          </a:p>
        </p:txBody>
      </p:sp>
      <p:sp>
        <p:nvSpPr>
          <p:cNvPr id="12" name="Shape 10"/>
          <p:cNvSpPr/>
          <p:nvPr/>
        </p:nvSpPr>
        <p:spPr>
          <a:xfrm>
            <a:off x="4480560" y="1828800"/>
            <a:ext cx="3246120" cy="2331720"/>
          </a:xfrm>
          <a:prstGeom prst="roundRect">
            <a:avLst>
              <a:gd name="adj" fmla="val 4706"/>
            </a:avLst>
          </a:prstGeom>
          <a:solidFill>
            <a:srgbClr val="FFFFFF"/>
          </a:solidFill>
          <a:ln w="15240">
            <a:solidFill>
              <a:srgbClr val="008883"/>
            </a:solidFill>
            <a:prstDash val="solid"/>
          </a:ln>
          <a:effectLst>
            <a:outerShdw blurRad="19050" dist="12700" dir="2700000" algn="bl" rotWithShape="0">
              <a:srgbClr val="000000">
                <a:alpha val="9000"/>
              </a:srgbClr>
            </a:outerShdw>
          </a:effectLst>
        </p:spPr>
        <p:txBody>
          <a:bodyPr/>
          <a:lstStyle/>
          <a:p>
            <a:endParaRPr lang="en-US"/>
          </a:p>
        </p:txBody>
      </p:sp>
      <p:sp>
        <p:nvSpPr>
          <p:cNvPr id="13" name="Shape 11"/>
          <p:cNvSpPr/>
          <p:nvPr/>
        </p:nvSpPr>
        <p:spPr>
          <a:xfrm>
            <a:off x="4681728" y="2057400"/>
            <a:ext cx="502920" cy="502920"/>
          </a:xfrm>
          <a:prstGeom prst="ellipse">
            <a:avLst/>
          </a:prstGeom>
          <a:solidFill>
            <a:srgbClr val="008883"/>
          </a:solidFill>
          <a:ln w="12700">
            <a:solidFill>
              <a:srgbClr val="008883"/>
            </a:solidFill>
            <a:prstDash val="solid"/>
          </a:ln>
        </p:spPr>
        <p:txBody>
          <a:bodyPr/>
          <a:lstStyle/>
          <a:p>
            <a:endParaRPr lang="en-US"/>
          </a:p>
        </p:txBody>
      </p:sp>
      <p:sp>
        <p:nvSpPr>
          <p:cNvPr id="14" name="Text 12"/>
          <p:cNvSpPr/>
          <p:nvPr/>
        </p:nvSpPr>
        <p:spPr>
          <a:xfrm>
            <a:off x="4681728" y="217627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a:t>
            </a:r>
            <a:endParaRPr lang="en-US" sz="1600" dirty="0"/>
          </a:p>
        </p:txBody>
      </p:sp>
      <p:sp>
        <p:nvSpPr>
          <p:cNvPr id="15" name="Text 13"/>
          <p:cNvSpPr/>
          <p:nvPr/>
        </p:nvSpPr>
        <p:spPr>
          <a:xfrm>
            <a:off x="5349240" y="2048256"/>
            <a:ext cx="214884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Better frame</a:t>
            </a:r>
            <a:endParaRPr lang="en-US" sz="1400" dirty="0"/>
          </a:p>
        </p:txBody>
      </p:sp>
      <p:sp>
        <p:nvSpPr>
          <p:cNvPr id="16" name="Shape 14"/>
          <p:cNvSpPr/>
          <p:nvPr/>
        </p:nvSpPr>
        <p:spPr>
          <a:xfrm>
            <a:off x="5349240" y="2487168"/>
            <a:ext cx="384048" cy="0"/>
          </a:xfrm>
          <a:prstGeom prst="line">
            <a:avLst/>
          </a:prstGeom>
          <a:noFill/>
          <a:ln w="25400">
            <a:solidFill>
              <a:srgbClr val="008883"/>
            </a:solidFill>
            <a:prstDash val="solid"/>
          </a:ln>
        </p:spPr>
        <p:txBody>
          <a:bodyPr/>
          <a:lstStyle/>
          <a:p>
            <a:endParaRPr lang="en-US"/>
          </a:p>
        </p:txBody>
      </p:sp>
      <p:sp>
        <p:nvSpPr>
          <p:cNvPr id="17" name="Text 15"/>
          <p:cNvSpPr/>
          <p:nvPr/>
        </p:nvSpPr>
        <p:spPr>
          <a:xfrm>
            <a:off x="4736592" y="2670048"/>
            <a:ext cx="2734056" cy="1344168"/>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Protect workers, not obsolete workflows. Preserve dignity, not redundant tasks.</a:t>
            </a:r>
            <a:endParaRPr lang="en-US" sz="1150" dirty="0"/>
          </a:p>
        </p:txBody>
      </p:sp>
      <p:sp>
        <p:nvSpPr>
          <p:cNvPr id="18" name="Shape 16"/>
          <p:cNvSpPr/>
          <p:nvPr/>
        </p:nvSpPr>
        <p:spPr>
          <a:xfrm>
            <a:off x="8183880" y="1828800"/>
            <a:ext cx="3246120" cy="2331720"/>
          </a:xfrm>
          <a:prstGeom prst="roundRect">
            <a:avLst>
              <a:gd name="adj" fmla="val 4706"/>
            </a:avLst>
          </a:prstGeom>
          <a:solidFill>
            <a:srgbClr val="FFFFFF"/>
          </a:solidFill>
          <a:ln w="15240">
            <a:solidFill>
              <a:srgbClr val="D69A18"/>
            </a:solidFill>
            <a:prstDash val="solid"/>
          </a:ln>
          <a:effectLst>
            <a:outerShdw blurRad="19050" dist="12700" dir="2700000" algn="bl" rotWithShape="0">
              <a:srgbClr val="000000">
                <a:alpha val="9000"/>
              </a:srgbClr>
            </a:outerShdw>
          </a:effectLst>
        </p:spPr>
        <p:txBody>
          <a:bodyPr/>
          <a:lstStyle/>
          <a:p>
            <a:endParaRPr lang="en-US"/>
          </a:p>
        </p:txBody>
      </p:sp>
      <p:sp>
        <p:nvSpPr>
          <p:cNvPr id="19" name="Shape 17"/>
          <p:cNvSpPr/>
          <p:nvPr/>
        </p:nvSpPr>
        <p:spPr>
          <a:xfrm>
            <a:off x="8385048" y="2057400"/>
            <a:ext cx="502920" cy="502920"/>
          </a:xfrm>
          <a:prstGeom prst="ellipse">
            <a:avLst/>
          </a:prstGeom>
          <a:solidFill>
            <a:srgbClr val="D69A18"/>
          </a:solidFill>
          <a:ln w="12700">
            <a:solidFill>
              <a:srgbClr val="D69A18"/>
            </a:solidFill>
            <a:prstDash val="solid"/>
          </a:ln>
        </p:spPr>
        <p:txBody>
          <a:bodyPr/>
          <a:lstStyle/>
          <a:p>
            <a:endParaRPr lang="en-US"/>
          </a:p>
        </p:txBody>
      </p:sp>
      <p:sp>
        <p:nvSpPr>
          <p:cNvPr id="20" name="Text 18"/>
          <p:cNvSpPr/>
          <p:nvPr/>
        </p:nvSpPr>
        <p:spPr>
          <a:xfrm>
            <a:off x="8385048" y="217627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a:t>
            </a:r>
            <a:endParaRPr lang="en-US" sz="1600" dirty="0"/>
          </a:p>
        </p:txBody>
      </p:sp>
      <p:sp>
        <p:nvSpPr>
          <p:cNvPr id="21" name="Text 19"/>
          <p:cNvSpPr/>
          <p:nvPr/>
        </p:nvSpPr>
        <p:spPr>
          <a:xfrm>
            <a:off x="9052560" y="2048256"/>
            <a:ext cx="214884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Leadership work</a:t>
            </a:r>
            <a:endParaRPr lang="en-US" sz="1400" dirty="0"/>
          </a:p>
        </p:txBody>
      </p:sp>
      <p:sp>
        <p:nvSpPr>
          <p:cNvPr id="22" name="Shape 20"/>
          <p:cNvSpPr/>
          <p:nvPr/>
        </p:nvSpPr>
        <p:spPr>
          <a:xfrm>
            <a:off x="9052560" y="2487168"/>
            <a:ext cx="384048" cy="0"/>
          </a:xfrm>
          <a:prstGeom prst="line">
            <a:avLst/>
          </a:prstGeom>
          <a:noFill/>
          <a:ln w="25400">
            <a:solidFill>
              <a:srgbClr val="D69A18"/>
            </a:solidFill>
            <a:prstDash val="solid"/>
          </a:ln>
        </p:spPr>
        <p:txBody>
          <a:bodyPr/>
          <a:lstStyle/>
          <a:p>
            <a:endParaRPr lang="en-US"/>
          </a:p>
        </p:txBody>
      </p:sp>
      <p:sp>
        <p:nvSpPr>
          <p:cNvPr id="23" name="Text 21"/>
          <p:cNvSpPr/>
          <p:nvPr/>
        </p:nvSpPr>
        <p:spPr>
          <a:xfrm>
            <a:off x="8439912" y="2670048"/>
            <a:ext cx="2734056" cy="1344168"/>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Build roles, training, compensation, and status around the human capability AI makes possible.</a:t>
            </a:r>
            <a:endParaRPr lang="en-US" sz="1150" dirty="0"/>
          </a:p>
        </p:txBody>
      </p:sp>
      <p:sp>
        <p:nvSpPr>
          <p:cNvPr id="24" name="Shape 22"/>
          <p:cNvSpPr/>
          <p:nvPr/>
        </p:nvSpPr>
        <p:spPr>
          <a:xfrm>
            <a:off x="713232" y="5074920"/>
            <a:ext cx="10744200" cy="914400"/>
          </a:xfrm>
          <a:prstGeom prst="roundRect">
            <a:avLst>
              <a:gd name="adj" fmla="val 8000"/>
            </a:avLst>
          </a:prstGeom>
          <a:solidFill>
            <a:srgbClr val="0B1E39"/>
          </a:solidFill>
          <a:ln w="12700">
            <a:solidFill>
              <a:srgbClr val="0B1E39"/>
            </a:solidFill>
            <a:prstDash val="solid"/>
          </a:ln>
          <a:effectLst>
            <a:outerShdw blurRad="25400" dist="12700" dir="2700000" algn="bl" rotWithShape="0">
              <a:srgbClr val="000000">
                <a:alpha val="18000"/>
              </a:srgbClr>
            </a:outerShdw>
          </a:effectLst>
        </p:spPr>
        <p:txBody>
          <a:bodyPr/>
          <a:lstStyle/>
          <a:p>
            <a:endParaRPr lang="en-US"/>
          </a:p>
        </p:txBody>
      </p:sp>
      <p:sp>
        <p:nvSpPr>
          <p:cNvPr id="25" name="Text 23"/>
          <p:cNvSpPr/>
          <p:nvPr/>
        </p:nvSpPr>
        <p:spPr>
          <a:xfrm>
            <a:off x="960120" y="5294376"/>
            <a:ext cx="10241280" cy="320040"/>
          </a:xfrm>
          <a:prstGeom prst="rect">
            <a:avLst/>
          </a:prstGeom>
          <a:noFill/>
          <a:ln/>
        </p:spPr>
        <p:txBody>
          <a:bodyPr wrap="square" lIns="0" tIns="0" rIns="0" bIns="0" rtlCol="0" anchor="ctr">
            <a:normAutofit/>
          </a:bodyP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Baseline work is real work. Baseline people are not a thing.</a:t>
            </a:r>
            <a:endParaRPr lang="en-US" sz="2000" dirty="0"/>
          </a:p>
        </p:txBody>
      </p:sp>
      <p:sp>
        <p:nvSpPr>
          <p:cNvPr id="26" name="Shape 24"/>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27" name="Text 25"/>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Dignity Is Not Redundancy</a:t>
            </a:r>
            <a:endParaRPr lang="en-US" sz="750" dirty="0"/>
          </a:p>
        </p:txBody>
      </p:sp>
      <p:sp>
        <p:nvSpPr>
          <p:cNvPr id="28" name="Text 26"/>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29"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502920" y="438912"/>
            <a:ext cx="0" cy="411480"/>
          </a:xfrm>
          <a:prstGeom prst="line">
            <a:avLst/>
          </a:prstGeom>
          <a:noFill/>
          <a:ln w="50800">
            <a:solidFill>
              <a:srgbClr val="D69A18"/>
            </a:solidFill>
            <a:prstDash val="solid"/>
          </a:ln>
        </p:spPr>
        <p:txBody>
          <a:bodyPr/>
          <a:lstStyle/>
          <a:p>
            <a:endParaRPr lang="en-US"/>
          </a:p>
        </p:txBody>
      </p:sp>
      <p:sp>
        <p:nvSpPr>
          <p:cNvPr id="3" name="Text 1"/>
          <p:cNvSpPr/>
          <p:nvPr/>
        </p:nvSpPr>
        <p:spPr>
          <a:xfrm>
            <a:off x="685800" y="429768"/>
            <a:ext cx="4572000" cy="201168"/>
          </a:xfrm>
          <a:prstGeom prst="rect">
            <a:avLst/>
          </a:prstGeom>
          <a:noFill/>
          <a:ln/>
        </p:spPr>
        <p:txBody>
          <a:bodyPr wrap="square" lIns="0" tIns="0" rIns="0" bIns="0" rtlCol="0" anchor="ctr"/>
          <a:lstStyle/>
          <a:p>
            <a:pPr marL="0" indent="0">
              <a:buNone/>
            </a:pPr>
            <a:r>
              <a:rPr lang="en-US" sz="950" b="1" dirty="0">
                <a:solidFill>
                  <a:srgbClr val="008883"/>
                </a:solidFill>
                <a:latin typeface="Aptos" pitchFamily="34" charset="0"/>
                <a:ea typeface="Aptos" pitchFamily="34" charset="-122"/>
                <a:cs typeface="Aptos" pitchFamily="34" charset="-120"/>
              </a:rPr>
              <a:t>IDEA IN BRIEF</a:t>
            </a:r>
            <a:endParaRPr lang="en-US" sz="950" dirty="0"/>
          </a:p>
        </p:txBody>
      </p:sp>
      <p:sp>
        <p:nvSpPr>
          <p:cNvPr id="4" name="Text 2"/>
          <p:cNvSpPr/>
          <p:nvPr/>
        </p:nvSpPr>
        <p:spPr>
          <a:xfrm>
            <a:off x="685800" y="658368"/>
            <a:ext cx="10789920" cy="530352"/>
          </a:xfrm>
          <a:prstGeom prst="rect">
            <a:avLst/>
          </a:prstGeom>
          <a:noFill/>
          <a:ln/>
        </p:spPr>
        <p:txBody>
          <a:bodyPr wrap="square" lIns="0" tIns="0" rIns="0" bIns="0" rtlCol="0" anchor="ctr">
            <a:normAutofit/>
          </a:bodyPr>
          <a:lstStyle/>
          <a:p>
            <a:pPr marL="0" indent="0">
              <a:buNone/>
            </a:pPr>
            <a:r>
              <a:rPr lang="en-US" sz="3000" b="1" dirty="0">
                <a:solidFill>
                  <a:srgbClr val="0B1E39"/>
                </a:solidFill>
                <a:latin typeface="Aptos Display" pitchFamily="34" charset="0"/>
                <a:ea typeface="Aptos Display" pitchFamily="34" charset="-122"/>
                <a:cs typeface="Aptos Display" pitchFamily="34" charset="-120"/>
              </a:rPr>
              <a:t>Four moves leaders need to make</a:t>
            </a:r>
            <a:endParaRPr lang="en-US" sz="3000" dirty="0"/>
          </a:p>
        </p:txBody>
      </p:sp>
      <p:sp>
        <p:nvSpPr>
          <p:cNvPr id="5" name="Text 3"/>
          <p:cNvSpPr/>
          <p:nvPr/>
        </p:nvSpPr>
        <p:spPr>
          <a:xfrm>
            <a:off x="685800" y="1463040"/>
            <a:ext cx="10789920" cy="256032"/>
          </a:xfrm>
          <a:prstGeom prst="rect">
            <a:avLst/>
          </a:prstGeom>
          <a:noFill/>
          <a:ln/>
        </p:spPr>
        <p:txBody>
          <a:bodyPr wrap="square" lIns="0" tIns="0" rIns="0" bIns="0" rtlCol="0" anchor="ctr">
            <a:normAutofit/>
          </a:bodyPr>
          <a:lstStyle/>
          <a:p>
            <a:pPr marL="0" indent="0">
              <a:buNone/>
            </a:pPr>
            <a:r>
              <a:rPr lang="en-US" sz="1280" dirty="0">
                <a:solidFill>
                  <a:srgbClr val="4E6172"/>
                </a:solidFill>
                <a:latin typeface="Aptos" pitchFamily="34" charset="0"/>
                <a:ea typeface="Aptos" pitchFamily="34" charset="-122"/>
                <a:cs typeface="Aptos" pitchFamily="34" charset="-120"/>
              </a:rPr>
              <a:t>AI adoption without human development is not a strategy. It is only cost extraction.</a:t>
            </a:r>
            <a:endParaRPr lang="en-US" sz="1280" dirty="0"/>
          </a:p>
        </p:txBody>
      </p:sp>
      <p:sp>
        <p:nvSpPr>
          <p:cNvPr id="6" name="Shape 4"/>
          <p:cNvSpPr/>
          <p:nvPr/>
        </p:nvSpPr>
        <p:spPr>
          <a:xfrm>
            <a:off x="685800" y="1783080"/>
            <a:ext cx="5166360" cy="1508760"/>
          </a:xfrm>
          <a:prstGeom prst="roundRect">
            <a:avLst>
              <a:gd name="adj" fmla="val 7273"/>
            </a:avLst>
          </a:prstGeom>
          <a:solidFill>
            <a:srgbClr val="FFFFFF"/>
          </a:solidFill>
          <a:ln w="15240">
            <a:solidFill>
              <a:srgbClr val="008883"/>
            </a:solidFill>
            <a:prstDash val="solid"/>
          </a:ln>
          <a:effectLst>
            <a:outerShdw blurRad="19050" dist="12700" dir="2700000" algn="bl" rotWithShape="0">
              <a:srgbClr val="000000">
                <a:alpha val="9000"/>
              </a:srgbClr>
            </a:outerShdw>
          </a:effectLst>
        </p:spPr>
        <p:txBody>
          <a:bodyPr/>
          <a:lstStyle/>
          <a:p>
            <a:endParaRPr lang="en-US"/>
          </a:p>
        </p:txBody>
      </p:sp>
      <p:sp>
        <p:nvSpPr>
          <p:cNvPr id="7" name="Shape 5"/>
          <p:cNvSpPr/>
          <p:nvPr/>
        </p:nvSpPr>
        <p:spPr>
          <a:xfrm>
            <a:off x="886968" y="2011680"/>
            <a:ext cx="502920" cy="502920"/>
          </a:xfrm>
          <a:prstGeom prst="ellipse">
            <a:avLst/>
          </a:prstGeom>
          <a:solidFill>
            <a:srgbClr val="008883"/>
          </a:solidFill>
          <a:ln w="12700">
            <a:solidFill>
              <a:srgbClr val="008883"/>
            </a:solidFill>
            <a:prstDash val="solid"/>
          </a:ln>
        </p:spPr>
        <p:txBody>
          <a:bodyPr/>
          <a:lstStyle/>
          <a:p>
            <a:endParaRPr lang="en-US"/>
          </a:p>
        </p:txBody>
      </p:sp>
      <p:sp>
        <p:nvSpPr>
          <p:cNvPr id="8" name="Text 6"/>
          <p:cNvSpPr/>
          <p:nvPr/>
        </p:nvSpPr>
        <p:spPr>
          <a:xfrm>
            <a:off x="886968" y="213055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1</a:t>
            </a:r>
            <a:endParaRPr lang="en-US" sz="1600" dirty="0"/>
          </a:p>
        </p:txBody>
      </p:sp>
      <p:sp>
        <p:nvSpPr>
          <p:cNvPr id="9" name="Text 7"/>
          <p:cNvSpPr/>
          <p:nvPr/>
        </p:nvSpPr>
        <p:spPr>
          <a:xfrm>
            <a:off x="1554480" y="2002536"/>
            <a:ext cx="406908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THE PROBLEM</a:t>
            </a:r>
            <a:endParaRPr lang="en-US" sz="1400" dirty="0"/>
          </a:p>
        </p:txBody>
      </p:sp>
      <p:sp>
        <p:nvSpPr>
          <p:cNvPr id="10" name="Shape 8"/>
          <p:cNvSpPr/>
          <p:nvPr/>
        </p:nvSpPr>
        <p:spPr>
          <a:xfrm>
            <a:off x="1554480" y="2441448"/>
            <a:ext cx="384048" cy="0"/>
          </a:xfrm>
          <a:prstGeom prst="line">
            <a:avLst/>
          </a:prstGeom>
          <a:noFill/>
          <a:ln w="25400">
            <a:solidFill>
              <a:srgbClr val="008883"/>
            </a:solidFill>
            <a:prstDash val="solid"/>
          </a:ln>
        </p:spPr>
        <p:txBody>
          <a:bodyPr/>
          <a:lstStyle/>
          <a:p>
            <a:endParaRPr lang="en-US"/>
          </a:p>
        </p:txBody>
      </p:sp>
      <p:sp>
        <p:nvSpPr>
          <p:cNvPr id="11" name="Text 9"/>
          <p:cNvSpPr/>
          <p:nvPr/>
        </p:nvSpPr>
        <p:spPr>
          <a:xfrm>
            <a:off x="941832" y="2624328"/>
            <a:ext cx="4654296" cy="521208"/>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AI can remove baseline tasks faster than organizations can redesign roles, training, compensation, and status.</a:t>
            </a:r>
            <a:endParaRPr lang="en-US" sz="1150" dirty="0"/>
          </a:p>
        </p:txBody>
      </p:sp>
      <p:sp>
        <p:nvSpPr>
          <p:cNvPr id="12" name="Shape 10"/>
          <p:cNvSpPr/>
          <p:nvPr/>
        </p:nvSpPr>
        <p:spPr>
          <a:xfrm>
            <a:off x="6217920" y="1783080"/>
            <a:ext cx="5166360" cy="1508760"/>
          </a:xfrm>
          <a:prstGeom prst="roundRect">
            <a:avLst>
              <a:gd name="adj" fmla="val 7273"/>
            </a:avLst>
          </a:prstGeom>
          <a:solidFill>
            <a:srgbClr val="FFFFFF"/>
          </a:solidFill>
          <a:ln w="15240">
            <a:solidFill>
              <a:srgbClr val="D69A18"/>
            </a:solidFill>
            <a:prstDash val="solid"/>
          </a:ln>
          <a:effectLst>
            <a:outerShdw blurRad="19050" dist="12700" dir="2700000" algn="bl" rotWithShape="0">
              <a:srgbClr val="000000">
                <a:alpha val="9000"/>
              </a:srgbClr>
            </a:outerShdw>
          </a:effectLst>
        </p:spPr>
        <p:txBody>
          <a:bodyPr/>
          <a:lstStyle/>
          <a:p>
            <a:endParaRPr lang="en-US"/>
          </a:p>
        </p:txBody>
      </p:sp>
      <p:sp>
        <p:nvSpPr>
          <p:cNvPr id="13" name="Shape 11"/>
          <p:cNvSpPr/>
          <p:nvPr/>
        </p:nvSpPr>
        <p:spPr>
          <a:xfrm>
            <a:off x="6419088" y="2011680"/>
            <a:ext cx="502920" cy="502920"/>
          </a:xfrm>
          <a:prstGeom prst="ellipse">
            <a:avLst/>
          </a:prstGeom>
          <a:solidFill>
            <a:srgbClr val="D69A18"/>
          </a:solidFill>
          <a:ln w="12700">
            <a:solidFill>
              <a:srgbClr val="D69A18"/>
            </a:solidFill>
            <a:prstDash val="solid"/>
          </a:ln>
        </p:spPr>
        <p:txBody>
          <a:bodyPr/>
          <a:lstStyle/>
          <a:p>
            <a:endParaRPr lang="en-US"/>
          </a:p>
        </p:txBody>
      </p:sp>
      <p:sp>
        <p:nvSpPr>
          <p:cNvPr id="14" name="Text 12"/>
          <p:cNvSpPr/>
          <p:nvPr/>
        </p:nvSpPr>
        <p:spPr>
          <a:xfrm>
            <a:off x="6419088" y="213055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2</a:t>
            </a:r>
            <a:endParaRPr lang="en-US" sz="1600" dirty="0"/>
          </a:p>
        </p:txBody>
      </p:sp>
      <p:sp>
        <p:nvSpPr>
          <p:cNvPr id="15" name="Text 13"/>
          <p:cNvSpPr/>
          <p:nvPr/>
        </p:nvSpPr>
        <p:spPr>
          <a:xfrm>
            <a:off x="7086600" y="2002536"/>
            <a:ext cx="406908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THE TRAP</a:t>
            </a:r>
            <a:endParaRPr lang="en-US" sz="1400" dirty="0"/>
          </a:p>
        </p:txBody>
      </p:sp>
      <p:sp>
        <p:nvSpPr>
          <p:cNvPr id="16" name="Shape 14"/>
          <p:cNvSpPr/>
          <p:nvPr/>
        </p:nvSpPr>
        <p:spPr>
          <a:xfrm>
            <a:off x="7086600" y="2441448"/>
            <a:ext cx="384048" cy="0"/>
          </a:xfrm>
          <a:prstGeom prst="line">
            <a:avLst/>
          </a:prstGeom>
          <a:noFill/>
          <a:ln w="25400">
            <a:solidFill>
              <a:srgbClr val="D69A18"/>
            </a:solidFill>
            <a:prstDash val="solid"/>
          </a:ln>
        </p:spPr>
        <p:txBody>
          <a:bodyPr/>
          <a:lstStyle/>
          <a:p>
            <a:endParaRPr lang="en-US"/>
          </a:p>
        </p:txBody>
      </p:sp>
      <p:sp>
        <p:nvSpPr>
          <p:cNvPr id="17" name="Text 15"/>
          <p:cNvSpPr/>
          <p:nvPr/>
        </p:nvSpPr>
        <p:spPr>
          <a:xfrm>
            <a:off x="6473952" y="2624328"/>
            <a:ext cx="4654296" cy="521208"/>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Defending jobs by preserving redundancy can sound humane while quietly keeping people in low-growth positions.</a:t>
            </a:r>
            <a:endParaRPr lang="en-US" sz="1150" dirty="0"/>
          </a:p>
        </p:txBody>
      </p:sp>
      <p:sp>
        <p:nvSpPr>
          <p:cNvPr id="18" name="Shape 16"/>
          <p:cNvSpPr/>
          <p:nvPr/>
        </p:nvSpPr>
        <p:spPr>
          <a:xfrm>
            <a:off x="685800" y="3703320"/>
            <a:ext cx="5166360" cy="1508760"/>
          </a:xfrm>
          <a:prstGeom prst="roundRect">
            <a:avLst>
              <a:gd name="adj" fmla="val 7273"/>
            </a:avLst>
          </a:prstGeom>
          <a:solidFill>
            <a:srgbClr val="FFFFFF"/>
          </a:solidFill>
          <a:ln w="15240">
            <a:solidFill>
              <a:srgbClr val="246A99"/>
            </a:solidFill>
            <a:prstDash val="solid"/>
          </a:ln>
          <a:effectLst>
            <a:outerShdw blurRad="19050" dist="12700" dir="2700000" algn="bl" rotWithShape="0">
              <a:srgbClr val="000000">
                <a:alpha val="9000"/>
              </a:srgbClr>
            </a:outerShdw>
          </a:effectLst>
        </p:spPr>
        <p:txBody>
          <a:bodyPr/>
          <a:lstStyle/>
          <a:p>
            <a:endParaRPr lang="en-US"/>
          </a:p>
        </p:txBody>
      </p:sp>
      <p:sp>
        <p:nvSpPr>
          <p:cNvPr id="19" name="Shape 17"/>
          <p:cNvSpPr/>
          <p:nvPr/>
        </p:nvSpPr>
        <p:spPr>
          <a:xfrm>
            <a:off x="886968" y="3931920"/>
            <a:ext cx="502920" cy="502920"/>
          </a:xfrm>
          <a:prstGeom prst="ellipse">
            <a:avLst/>
          </a:prstGeom>
          <a:solidFill>
            <a:srgbClr val="246A99"/>
          </a:solidFill>
          <a:ln w="12700">
            <a:solidFill>
              <a:srgbClr val="246A99"/>
            </a:solidFill>
            <a:prstDash val="solid"/>
          </a:ln>
        </p:spPr>
        <p:txBody>
          <a:bodyPr/>
          <a:lstStyle/>
          <a:p>
            <a:endParaRPr lang="en-US"/>
          </a:p>
        </p:txBody>
      </p:sp>
      <p:sp>
        <p:nvSpPr>
          <p:cNvPr id="20" name="Text 18"/>
          <p:cNvSpPr/>
          <p:nvPr/>
        </p:nvSpPr>
        <p:spPr>
          <a:xfrm>
            <a:off x="886968" y="405079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3</a:t>
            </a:r>
            <a:endParaRPr lang="en-US" sz="1600" dirty="0"/>
          </a:p>
        </p:txBody>
      </p:sp>
      <p:sp>
        <p:nvSpPr>
          <p:cNvPr id="21" name="Text 19"/>
          <p:cNvSpPr/>
          <p:nvPr/>
        </p:nvSpPr>
        <p:spPr>
          <a:xfrm>
            <a:off x="1554480" y="3922776"/>
            <a:ext cx="406908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THE ARGUMENT</a:t>
            </a:r>
            <a:endParaRPr lang="en-US" sz="1400" dirty="0"/>
          </a:p>
        </p:txBody>
      </p:sp>
      <p:sp>
        <p:nvSpPr>
          <p:cNvPr id="22" name="Shape 20"/>
          <p:cNvSpPr/>
          <p:nvPr/>
        </p:nvSpPr>
        <p:spPr>
          <a:xfrm>
            <a:off x="1554480" y="4361688"/>
            <a:ext cx="384048" cy="0"/>
          </a:xfrm>
          <a:prstGeom prst="line">
            <a:avLst/>
          </a:prstGeom>
          <a:noFill/>
          <a:ln w="25400">
            <a:solidFill>
              <a:srgbClr val="246A99"/>
            </a:solidFill>
            <a:prstDash val="solid"/>
          </a:ln>
        </p:spPr>
        <p:txBody>
          <a:bodyPr/>
          <a:lstStyle/>
          <a:p>
            <a:endParaRPr lang="en-US"/>
          </a:p>
        </p:txBody>
      </p:sp>
      <p:sp>
        <p:nvSpPr>
          <p:cNvPr id="23" name="Text 21"/>
          <p:cNvSpPr/>
          <p:nvPr/>
        </p:nvSpPr>
        <p:spPr>
          <a:xfrm>
            <a:off x="941832" y="4544568"/>
            <a:ext cx="4654296" cy="521208"/>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Work has dignity because the worker has dignity. Redundant work does not become dignified merely because a person is required to keep doing it.</a:t>
            </a:r>
            <a:endParaRPr lang="en-US" sz="1150" dirty="0"/>
          </a:p>
        </p:txBody>
      </p:sp>
      <p:sp>
        <p:nvSpPr>
          <p:cNvPr id="24" name="Shape 22"/>
          <p:cNvSpPr/>
          <p:nvPr/>
        </p:nvSpPr>
        <p:spPr>
          <a:xfrm>
            <a:off x="6217920" y="3703320"/>
            <a:ext cx="5166360" cy="1508760"/>
          </a:xfrm>
          <a:prstGeom prst="roundRect">
            <a:avLst>
              <a:gd name="adj" fmla="val 7273"/>
            </a:avLst>
          </a:prstGeom>
          <a:solidFill>
            <a:srgbClr val="FFFFFF"/>
          </a:solidFill>
          <a:ln w="15240">
            <a:solidFill>
              <a:srgbClr val="7B4FA3"/>
            </a:solidFill>
            <a:prstDash val="solid"/>
          </a:ln>
          <a:effectLst>
            <a:outerShdw blurRad="19050" dist="12700" dir="2700000" algn="bl" rotWithShape="0">
              <a:srgbClr val="000000">
                <a:alpha val="9000"/>
              </a:srgbClr>
            </a:outerShdw>
          </a:effectLst>
        </p:spPr>
        <p:txBody>
          <a:bodyPr/>
          <a:lstStyle/>
          <a:p>
            <a:endParaRPr lang="en-US"/>
          </a:p>
        </p:txBody>
      </p:sp>
      <p:sp>
        <p:nvSpPr>
          <p:cNvPr id="25" name="Shape 23"/>
          <p:cNvSpPr/>
          <p:nvPr/>
        </p:nvSpPr>
        <p:spPr>
          <a:xfrm>
            <a:off x="6419088" y="3931920"/>
            <a:ext cx="502920" cy="502920"/>
          </a:xfrm>
          <a:prstGeom prst="ellipse">
            <a:avLst/>
          </a:prstGeom>
          <a:solidFill>
            <a:srgbClr val="7B4FA3"/>
          </a:solidFill>
          <a:ln w="12700">
            <a:solidFill>
              <a:srgbClr val="7B4FA3"/>
            </a:solidFill>
            <a:prstDash val="solid"/>
          </a:ln>
        </p:spPr>
        <p:txBody>
          <a:bodyPr/>
          <a:lstStyle/>
          <a:p>
            <a:endParaRPr lang="en-US"/>
          </a:p>
        </p:txBody>
      </p:sp>
      <p:sp>
        <p:nvSpPr>
          <p:cNvPr id="26" name="Text 24"/>
          <p:cNvSpPr/>
          <p:nvPr/>
        </p:nvSpPr>
        <p:spPr>
          <a:xfrm>
            <a:off x="6419088" y="405079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4</a:t>
            </a:r>
            <a:endParaRPr lang="en-US" sz="1600" dirty="0"/>
          </a:p>
        </p:txBody>
      </p:sp>
      <p:sp>
        <p:nvSpPr>
          <p:cNvPr id="27" name="Text 25"/>
          <p:cNvSpPr/>
          <p:nvPr/>
        </p:nvSpPr>
        <p:spPr>
          <a:xfrm>
            <a:off x="7086600" y="3922776"/>
            <a:ext cx="406908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THE MOVE</a:t>
            </a:r>
            <a:endParaRPr lang="en-US" sz="1400" dirty="0"/>
          </a:p>
        </p:txBody>
      </p:sp>
      <p:sp>
        <p:nvSpPr>
          <p:cNvPr id="28" name="Shape 26"/>
          <p:cNvSpPr/>
          <p:nvPr/>
        </p:nvSpPr>
        <p:spPr>
          <a:xfrm>
            <a:off x="7086600" y="4361688"/>
            <a:ext cx="384048" cy="0"/>
          </a:xfrm>
          <a:prstGeom prst="line">
            <a:avLst/>
          </a:prstGeom>
          <a:noFill/>
          <a:ln w="25400">
            <a:solidFill>
              <a:srgbClr val="7B4FA3"/>
            </a:solidFill>
            <a:prstDash val="solid"/>
          </a:ln>
        </p:spPr>
        <p:txBody>
          <a:bodyPr/>
          <a:lstStyle/>
          <a:p>
            <a:endParaRPr lang="en-US"/>
          </a:p>
        </p:txBody>
      </p:sp>
      <p:sp>
        <p:nvSpPr>
          <p:cNvPr id="29" name="Text 27"/>
          <p:cNvSpPr/>
          <p:nvPr/>
        </p:nvSpPr>
        <p:spPr>
          <a:xfrm>
            <a:off x="6473952" y="4544568"/>
            <a:ext cx="4654296" cy="521208"/>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Attach every AI adoption plan to a human-development plan: voice, training, shared gains, new ladders, and formative work.</a:t>
            </a:r>
            <a:endParaRPr lang="en-US" sz="1150" dirty="0"/>
          </a:p>
        </p:txBody>
      </p:sp>
      <p:sp>
        <p:nvSpPr>
          <p:cNvPr id="30" name="Shape 28"/>
          <p:cNvSpPr/>
          <p:nvPr/>
        </p:nvSpPr>
        <p:spPr>
          <a:xfrm>
            <a:off x="685800" y="5806440"/>
            <a:ext cx="10835640" cy="411480"/>
          </a:xfrm>
          <a:prstGeom prst="roundRect">
            <a:avLst>
              <a:gd name="adj" fmla="val 17778"/>
            </a:avLst>
          </a:prstGeom>
          <a:solidFill>
            <a:srgbClr val="E5F3F1"/>
          </a:solidFill>
          <a:ln w="12700">
            <a:solidFill>
              <a:srgbClr val="C8E3E0"/>
            </a:solidFill>
            <a:prstDash val="solid"/>
          </a:ln>
        </p:spPr>
        <p:txBody>
          <a:bodyPr/>
          <a:lstStyle/>
          <a:p>
            <a:endParaRPr lang="en-US"/>
          </a:p>
        </p:txBody>
      </p:sp>
      <p:sp>
        <p:nvSpPr>
          <p:cNvPr id="31" name="Text 29"/>
          <p:cNvSpPr/>
          <p:nvPr/>
        </p:nvSpPr>
        <p:spPr>
          <a:xfrm>
            <a:off x="868680" y="5925312"/>
            <a:ext cx="10469880" cy="182880"/>
          </a:xfrm>
          <a:prstGeom prst="rect">
            <a:avLst/>
          </a:prstGeom>
          <a:noFill/>
          <a:ln/>
        </p:spPr>
        <p:txBody>
          <a:bodyPr wrap="square" lIns="0" tIns="0" rIns="0" bIns="0" rtlCol="0" anchor="ctr"/>
          <a:lstStyle/>
          <a:p>
            <a:pPr marL="0" indent="0" algn="ctr">
              <a:buNone/>
            </a:pPr>
            <a:r>
              <a:rPr lang="en-US" sz="1350" b="1" dirty="0">
                <a:solidFill>
                  <a:srgbClr val="0B1E39"/>
                </a:solidFill>
                <a:latin typeface="Aptos Display" pitchFamily="34" charset="0"/>
                <a:ea typeface="Aptos Display" pitchFamily="34" charset="-122"/>
                <a:cs typeface="Aptos Display" pitchFamily="34" charset="-120"/>
              </a:rPr>
              <a:t>Operational test: No AI task automation without a human-development plan.</a:t>
            </a:r>
            <a:endParaRPr lang="en-US" sz="1350" dirty="0"/>
          </a:p>
        </p:txBody>
      </p:sp>
      <p:sp>
        <p:nvSpPr>
          <p:cNvPr id="32" name="Shape 30"/>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33" name="Text 31"/>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Dignity Is Not Redundancy</a:t>
            </a:r>
            <a:endParaRPr lang="en-US" sz="750" dirty="0"/>
          </a:p>
        </p:txBody>
      </p:sp>
      <p:sp>
        <p:nvSpPr>
          <p:cNvPr id="34" name="Text 32"/>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3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384048" y="320040"/>
            <a:ext cx="11430000" cy="5897880"/>
          </a:xfrm>
          <a:prstGeom prst="roundRect">
            <a:avLst>
              <a:gd name="adj" fmla="val 1240"/>
            </a:avLst>
          </a:prstGeom>
          <a:solidFill>
            <a:srgbClr val="FFFFFF"/>
          </a:solidFill>
          <a:ln w="12700">
            <a:solidFill>
              <a:srgbClr val="D6E0E7"/>
            </a:solidFill>
            <a:prstDash val="solid"/>
          </a:ln>
          <a:effectLst>
            <a:outerShdw blurRad="25400" dist="12700" dir="2700000" algn="bl" rotWithShape="0">
              <a:srgbClr val="000000">
                <a:alpha val="10000"/>
              </a:srgbClr>
            </a:outerShdw>
          </a:effectLst>
        </p:spPr>
        <p:txBody>
          <a:bodyPr/>
          <a:lstStyle/>
          <a:p>
            <a:endParaRPr lang="en-US"/>
          </a:p>
        </p:txBody>
      </p:sp>
      <p:pic>
        <p:nvPicPr>
          <p:cNvPr id="3" name="Image 0" descr="/mnt/data/docx_extract/word/media/image1.png"/>
          <p:cNvPicPr>
            <a:picLocks noChangeAspect="1"/>
          </p:cNvPicPr>
          <p:nvPr/>
        </p:nvPicPr>
        <p:blipFill>
          <a:blip r:embed="rId3"/>
          <a:stretch>
            <a:fillRect/>
          </a:stretch>
        </p:blipFill>
        <p:spPr>
          <a:xfrm>
            <a:off x="1392000" y="365760"/>
            <a:ext cx="9414096" cy="5806440"/>
          </a:xfrm>
          <a:prstGeom prst="rect">
            <a:avLst/>
          </a:prstGeom>
        </p:spPr>
      </p:pic>
      <p:sp>
        <p:nvSpPr>
          <p:cNvPr id="4" name="Shape 1"/>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5" name="Text 2"/>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Human-Centered AI</a:t>
            </a:r>
            <a:endParaRPr lang="en-US" sz="750" dirty="0"/>
          </a:p>
        </p:txBody>
      </p:sp>
      <p:sp>
        <p:nvSpPr>
          <p:cNvPr id="6" name="Text 3"/>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E39"/>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B1E39"/>
          </a:solidFill>
          <a:ln w="12700">
            <a:solidFill>
              <a:srgbClr val="0B1E39"/>
            </a:solidFill>
            <a:prstDash val="solid"/>
          </a:ln>
        </p:spPr>
        <p:txBody>
          <a:bodyPr/>
          <a:lstStyle/>
          <a:p>
            <a:endParaRPr lang="en-US"/>
          </a:p>
        </p:txBody>
      </p:sp>
      <p:sp>
        <p:nvSpPr>
          <p:cNvPr id="3" name="Shape 1"/>
          <p:cNvSpPr/>
          <p:nvPr/>
        </p:nvSpPr>
        <p:spPr>
          <a:xfrm>
            <a:off x="8412480" y="502920"/>
            <a:ext cx="3337560" cy="3337560"/>
          </a:xfrm>
          <a:prstGeom prst="arc">
            <a:avLst/>
          </a:prstGeom>
          <a:solidFill>
            <a:srgbClr val="0B1E39">
              <a:alpha val="0"/>
            </a:srgbClr>
          </a:solidFill>
          <a:ln w="25400">
            <a:solidFill>
              <a:srgbClr val="123D66">
                <a:alpha val="35000"/>
              </a:srgbClr>
            </a:solidFill>
            <a:prstDash val="solid"/>
          </a:ln>
        </p:spPr>
        <p:txBody>
          <a:bodyPr/>
          <a:lstStyle/>
          <a:p>
            <a:endParaRPr lang="en-US"/>
          </a:p>
        </p:txBody>
      </p:sp>
      <p:sp>
        <p:nvSpPr>
          <p:cNvPr id="4" name="Shape 2"/>
          <p:cNvSpPr/>
          <p:nvPr/>
        </p:nvSpPr>
        <p:spPr>
          <a:xfrm>
            <a:off x="594360" y="457200"/>
            <a:ext cx="0" cy="5943600"/>
          </a:xfrm>
          <a:prstGeom prst="line">
            <a:avLst/>
          </a:prstGeom>
          <a:noFill/>
          <a:ln w="12700">
            <a:solidFill>
              <a:srgbClr val="123D66">
                <a:alpha val="65000"/>
              </a:srgbClr>
            </a:solidFill>
            <a:prstDash val="solid"/>
          </a:ln>
        </p:spPr>
        <p:txBody>
          <a:bodyPr/>
          <a:lstStyle/>
          <a:p>
            <a:endParaRPr lang="en-US"/>
          </a:p>
        </p:txBody>
      </p:sp>
      <p:sp>
        <p:nvSpPr>
          <p:cNvPr id="5" name="Shape 3"/>
          <p:cNvSpPr/>
          <p:nvPr/>
        </p:nvSpPr>
        <p:spPr>
          <a:xfrm>
            <a:off x="502920" y="438912"/>
            <a:ext cx="0" cy="411480"/>
          </a:xfrm>
          <a:prstGeom prst="line">
            <a:avLst/>
          </a:prstGeom>
          <a:noFill/>
          <a:ln w="50800">
            <a:solidFill>
              <a:srgbClr val="D69A18"/>
            </a:solidFill>
            <a:prstDash val="solid"/>
          </a:ln>
        </p:spPr>
        <p:txBody>
          <a:bodyPr/>
          <a:lstStyle/>
          <a:p>
            <a:endParaRPr lang="en-US"/>
          </a:p>
        </p:txBody>
      </p:sp>
      <p:sp>
        <p:nvSpPr>
          <p:cNvPr id="6" name="Text 4"/>
          <p:cNvSpPr/>
          <p:nvPr/>
        </p:nvSpPr>
        <p:spPr>
          <a:xfrm>
            <a:off x="685800" y="429768"/>
            <a:ext cx="4572000" cy="201168"/>
          </a:xfrm>
          <a:prstGeom prst="rect">
            <a:avLst/>
          </a:prstGeom>
          <a:noFill/>
          <a:ln/>
        </p:spPr>
        <p:txBody>
          <a:bodyPr wrap="square" lIns="0" tIns="0" rIns="0" bIns="0" rtlCol="0" anchor="ctr"/>
          <a:lstStyle/>
          <a:p>
            <a:pPr marL="0" indent="0">
              <a:buNone/>
            </a:pPr>
            <a:r>
              <a:rPr lang="en-US" sz="950" b="1" dirty="0">
                <a:solidFill>
                  <a:srgbClr val="E7EFF8"/>
                </a:solidFill>
                <a:latin typeface="Aptos" pitchFamily="34" charset="0"/>
                <a:ea typeface="Aptos" pitchFamily="34" charset="-122"/>
                <a:cs typeface="Aptos" pitchFamily="34" charset="-120"/>
              </a:rPr>
              <a:t>THE MORAL FOUNDATION</a:t>
            </a:r>
            <a:endParaRPr lang="en-US" sz="950" dirty="0"/>
          </a:p>
        </p:txBody>
      </p:sp>
      <p:sp>
        <p:nvSpPr>
          <p:cNvPr id="7" name="Text 5"/>
          <p:cNvSpPr/>
          <p:nvPr/>
        </p:nvSpPr>
        <p:spPr>
          <a:xfrm>
            <a:off x="777240" y="868680"/>
            <a:ext cx="10789920" cy="502920"/>
          </a:xfrm>
          <a:prstGeom prst="rect">
            <a:avLst/>
          </a:prstGeom>
          <a:noFill/>
          <a:ln/>
        </p:spPr>
        <p:txBody>
          <a:bodyPr wrap="square" lIns="0" tIns="0" rIns="0" bIns="0" rtlCol="0" anchor="ctr">
            <a:normAutofit/>
          </a:bodyPr>
          <a:lstStyle/>
          <a:p>
            <a:pPr marL="0" indent="0">
              <a:buNone/>
            </a:pPr>
            <a:r>
              <a:rPr lang="en-US" sz="3000" b="1" dirty="0">
                <a:solidFill>
                  <a:srgbClr val="FFFFFF"/>
                </a:solidFill>
                <a:latin typeface="Aptos Display" pitchFamily="34" charset="0"/>
                <a:ea typeface="Aptos Display" pitchFamily="34" charset="-122"/>
                <a:cs typeface="Aptos Display" pitchFamily="34" charset="-120"/>
              </a:rPr>
              <a:t>The dignity of work is not the dignity of inefficiency</a:t>
            </a:r>
            <a:endParaRPr lang="en-US" sz="3000" dirty="0"/>
          </a:p>
        </p:txBody>
      </p:sp>
      <p:sp>
        <p:nvSpPr>
          <p:cNvPr id="8" name="Text 6"/>
          <p:cNvSpPr/>
          <p:nvPr/>
        </p:nvSpPr>
        <p:spPr>
          <a:xfrm>
            <a:off x="777240" y="1664208"/>
            <a:ext cx="5669280" cy="960120"/>
          </a:xfrm>
          <a:prstGeom prst="rect">
            <a:avLst/>
          </a:prstGeom>
          <a:noFill/>
          <a:ln/>
        </p:spPr>
        <p:txBody>
          <a:bodyPr wrap="square" lIns="254" tIns="254" rIns="254" bIns="254" rtlCol="0" anchor="ctr">
            <a:normAutofit/>
          </a:bodyPr>
          <a:lstStyle/>
          <a:p>
            <a:pPr marL="0" indent="0">
              <a:buNone/>
            </a:pPr>
            <a:r>
              <a:rPr lang="en-US" sz="1600" dirty="0">
                <a:solidFill>
                  <a:srgbClr val="D3DEE9"/>
                </a:solidFill>
                <a:latin typeface="Aptos" pitchFamily="34" charset="0"/>
                <a:ea typeface="Aptos" pitchFamily="34" charset="-122"/>
                <a:cs typeface="Aptos" pitchFamily="34" charset="-120"/>
              </a:rPr>
              <a:t>Work matters because workers matter. It structures time, conveys belonging, forms skill, supports families, and allows people to contribute.</a:t>
            </a:r>
            <a:endParaRPr lang="en-US" sz="1600" dirty="0"/>
          </a:p>
        </p:txBody>
      </p:sp>
      <p:sp>
        <p:nvSpPr>
          <p:cNvPr id="9" name="Shape 7"/>
          <p:cNvSpPr/>
          <p:nvPr/>
        </p:nvSpPr>
        <p:spPr>
          <a:xfrm>
            <a:off x="6629400" y="1536192"/>
            <a:ext cx="4800600" cy="1828800"/>
          </a:xfrm>
          <a:prstGeom prst="roundRect">
            <a:avLst>
              <a:gd name="adj" fmla="val 4000"/>
            </a:avLst>
          </a:prstGeom>
          <a:solidFill>
            <a:srgbClr val="FFFFFF">
              <a:alpha val="93000"/>
            </a:srgbClr>
          </a:solidFill>
          <a:ln w="12700">
            <a:solidFill>
              <a:srgbClr val="2A587A"/>
            </a:solidFill>
            <a:prstDash val="solid"/>
          </a:ln>
        </p:spPr>
        <p:txBody>
          <a:bodyPr/>
          <a:lstStyle/>
          <a:p>
            <a:endParaRPr lang="en-US"/>
          </a:p>
        </p:txBody>
      </p:sp>
      <p:sp>
        <p:nvSpPr>
          <p:cNvPr id="10" name="Text 8"/>
          <p:cNvSpPr/>
          <p:nvPr/>
        </p:nvSpPr>
        <p:spPr>
          <a:xfrm>
            <a:off x="6903720" y="1783080"/>
            <a:ext cx="4297680" cy="256032"/>
          </a:xfrm>
          <a:prstGeom prst="rect">
            <a:avLst/>
          </a:prstGeom>
          <a:noFill/>
          <a:ln/>
        </p:spPr>
        <p:txBody>
          <a:bodyPr wrap="square" lIns="0" tIns="0" rIns="0" bIns="0" rtlCol="0" anchor="ctr"/>
          <a:lstStyle/>
          <a:p>
            <a:pPr marL="0" indent="0">
              <a:buNone/>
            </a:pPr>
            <a:r>
              <a:rPr lang="en-US" sz="1350" dirty="0">
                <a:solidFill>
                  <a:srgbClr val="D7E3ED"/>
                </a:solidFill>
                <a:latin typeface="Aptos" pitchFamily="34" charset="0"/>
                <a:ea typeface="Aptos" pitchFamily="34" charset="-122"/>
                <a:cs typeface="Aptos" pitchFamily="34" charset="-120"/>
              </a:rPr>
              <a:t>The principle cuts both ways:</a:t>
            </a:r>
            <a:endParaRPr lang="en-US" sz="1350" dirty="0"/>
          </a:p>
        </p:txBody>
      </p:sp>
      <p:sp>
        <p:nvSpPr>
          <p:cNvPr id="11" name="Text 9"/>
          <p:cNvSpPr/>
          <p:nvPr/>
        </p:nvSpPr>
        <p:spPr>
          <a:xfrm>
            <a:off x="6903720" y="2130552"/>
            <a:ext cx="4297680" cy="685800"/>
          </a:xfrm>
          <a:prstGeom prst="rect">
            <a:avLst/>
          </a:prstGeom>
          <a:noFill/>
          <a:ln/>
        </p:spPr>
        <p:txBody>
          <a:bodyPr wrap="square" lIns="0" tIns="0" rIns="0" bIns="0" rtlCol="0" anchor="ctr">
            <a:normAutofit/>
          </a:bodyPr>
          <a:lstStyle/>
          <a:p>
            <a:pPr marL="0" indent="0">
              <a:buNone/>
            </a:pPr>
            <a:r>
              <a:rPr lang="en-US" sz="1900" b="1" dirty="0">
                <a:solidFill>
                  <a:srgbClr val="FFFFFF"/>
                </a:solidFill>
                <a:latin typeface="Aptos Display" pitchFamily="34" charset="0"/>
                <a:ea typeface="Aptos Display" pitchFamily="34" charset="-122"/>
                <a:cs typeface="Aptos Display" pitchFamily="34" charset="-120"/>
              </a:rPr>
              <a:t>Respect routine work.</a:t>
            </a:r>
            <a:endParaRPr lang="en-US" sz="1900" dirty="0"/>
          </a:p>
          <a:p>
            <a:pPr marL="0" indent="0">
              <a:buNone/>
            </a:pPr>
            <a:r>
              <a:rPr lang="en-US" sz="1900" b="1" dirty="0">
                <a:solidFill>
                  <a:srgbClr val="FFFFFF"/>
                </a:solidFill>
                <a:latin typeface="Aptos Display" pitchFamily="34" charset="0"/>
                <a:ea typeface="Aptos Display" pitchFamily="34" charset="-122"/>
                <a:cs typeface="Aptos Display" pitchFamily="34" charset="-120"/>
              </a:rPr>
              <a:t>Refuse to romanticize redundancy.</a:t>
            </a:r>
            <a:endParaRPr lang="en-US" sz="1900" dirty="0"/>
          </a:p>
        </p:txBody>
      </p:sp>
      <p:sp>
        <p:nvSpPr>
          <p:cNvPr id="12" name="Shape 10"/>
          <p:cNvSpPr/>
          <p:nvPr/>
        </p:nvSpPr>
        <p:spPr>
          <a:xfrm>
            <a:off x="777240" y="3145536"/>
            <a:ext cx="10652760" cy="0"/>
          </a:xfrm>
          <a:prstGeom prst="line">
            <a:avLst/>
          </a:prstGeom>
          <a:noFill/>
          <a:ln w="15240">
            <a:solidFill>
              <a:srgbClr val="244D70"/>
            </a:solidFill>
            <a:prstDash val="solid"/>
          </a:ln>
        </p:spPr>
        <p:txBody>
          <a:bodyPr/>
          <a:lstStyle/>
          <a:p>
            <a:endParaRPr lang="en-US"/>
          </a:p>
        </p:txBody>
      </p:sp>
      <p:sp>
        <p:nvSpPr>
          <p:cNvPr id="13" name="Text 11"/>
          <p:cNvSpPr/>
          <p:nvPr/>
        </p:nvSpPr>
        <p:spPr>
          <a:xfrm>
            <a:off x="822960" y="3694176"/>
            <a:ext cx="3017520" cy="228600"/>
          </a:xfrm>
          <a:prstGeom prst="rect">
            <a:avLst/>
          </a:prstGeom>
          <a:noFill/>
          <a:ln/>
        </p:spPr>
        <p:txBody>
          <a:bodyPr wrap="square" lIns="0" tIns="0" rIns="0" bIns="0" rtlCol="0" anchor="ctr"/>
          <a:lstStyle/>
          <a:p>
            <a:pPr marL="0" indent="0">
              <a:buNone/>
            </a:pPr>
            <a:r>
              <a:rPr lang="en-US" sz="1000" b="1" dirty="0">
                <a:solidFill>
                  <a:srgbClr val="D69A18"/>
                </a:solidFill>
                <a:latin typeface="Aptos" pitchFamily="34" charset="0"/>
                <a:ea typeface="Aptos" pitchFamily="34" charset="-122"/>
                <a:cs typeface="Aptos" pitchFamily="34" charset="-120"/>
              </a:rPr>
              <a:t>LEADERSHIP DISTINCTION</a:t>
            </a:r>
            <a:endParaRPr lang="en-US" sz="1000" dirty="0"/>
          </a:p>
        </p:txBody>
      </p:sp>
      <p:sp>
        <p:nvSpPr>
          <p:cNvPr id="14" name="Text 12"/>
          <p:cNvSpPr/>
          <p:nvPr/>
        </p:nvSpPr>
        <p:spPr>
          <a:xfrm>
            <a:off x="822960" y="4041648"/>
            <a:ext cx="10607040" cy="777240"/>
          </a:xfrm>
          <a:prstGeom prst="rect">
            <a:avLst/>
          </a:prstGeom>
          <a:noFill/>
          <a:ln/>
        </p:spPr>
        <p:txBody>
          <a:bodyPr wrap="square" lIns="0" tIns="0" rIns="0" bIns="0" rtlCol="0" anchor="ctr">
            <a:normAutofit/>
          </a:bodyPr>
          <a:lstStyle/>
          <a:p>
            <a:pPr marL="0" indent="0" algn="ctr">
              <a:buNone/>
            </a:pPr>
            <a:r>
              <a:rPr lang="en-US" sz="2800" b="1" dirty="0">
                <a:solidFill>
                  <a:srgbClr val="FFFFFF"/>
                </a:solidFill>
                <a:latin typeface="Aptos Display" pitchFamily="34" charset="0"/>
                <a:ea typeface="Aptos Display" pitchFamily="34" charset="-122"/>
                <a:cs typeface="Aptos Display" pitchFamily="34" charset="-120"/>
              </a:rPr>
              <a:t>The dignity belongs to the worker.</a:t>
            </a:r>
            <a:endParaRPr lang="en-US" sz="2800" dirty="0"/>
          </a:p>
          <a:p>
            <a:pPr marL="0" indent="0" algn="ctr">
              <a:buNone/>
            </a:pPr>
            <a:r>
              <a:rPr lang="en-US" sz="2800" b="1" dirty="0">
                <a:solidFill>
                  <a:srgbClr val="FFFFFF"/>
                </a:solidFill>
                <a:latin typeface="Aptos Display" pitchFamily="34" charset="0"/>
                <a:ea typeface="Aptos Display" pitchFamily="34" charset="-122"/>
                <a:cs typeface="Aptos Display" pitchFamily="34" charset="-120"/>
              </a:rPr>
              <a:t>The redundancy belongs to the system.</a:t>
            </a:r>
            <a:endParaRPr lang="en-US" sz="2800" dirty="0"/>
          </a:p>
        </p:txBody>
      </p:sp>
      <p:sp>
        <p:nvSpPr>
          <p:cNvPr id="15" name="Text 13"/>
          <p:cNvSpPr/>
          <p:nvPr/>
        </p:nvSpPr>
        <p:spPr>
          <a:xfrm>
            <a:off x="822960" y="5989320"/>
            <a:ext cx="10607040" cy="201168"/>
          </a:xfrm>
          <a:prstGeom prst="rect">
            <a:avLst/>
          </a:prstGeom>
          <a:noFill/>
          <a:ln/>
        </p:spPr>
        <p:txBody>
          <a:bodyPr wrap="square" lIns="0" tIns="0" rIns="0" bIns="0" rtlCol="0" anchor="ctr"/>
          <a:lstStyle/>
          <a:p>
            <a:pPr marL="0" indent="0" algn="ctr">
              <a:buNone/>
            </a:pPr>
            <a:r>
              <a:rPr lang="en-US" sz="950" dirty="0">
                <a:solidFill>
                  <a:srgbClr val="AFC0D0"/>
                </a:solidFill>
                <a:latin typeface="Aptos" pitchFamily="34" charset="0"/>
                <a:ea typeface="Aptos" pitchFamily="34" charset="-122"/>
                <a:cs typeface="Aptos" pitchFamily="34" charset="-120"/>
              </a:rPr>
              <a:t>Publication note: The source article grounds this in USCCB social teaching and John Paul II’s Laborem Exercens.</a:t>
            </a:r>
            <a:endParaRPr lang="en-US" sz="95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384048" y="320040"/>
            <a:ext cx="11430000" cy="5897880"/>
          </a:xfrm>
          <a:prstGeom prst="roundRect">
            <a:avLst>
              <a:gd name="adj" fmla="val 1240"/>
            </a:avLst>
          </a:prstGeom>
          <a:solidFill>
            <a:srgbClr val="FFFFFF"/>
          </a:solidFill>
          <a:ln w="12700">
            <a:solidFill>
              <a:srgbClr val="D6E0E7"/>
            </a:solidFill>
            <a:prstDash val="solid"/>
          </a:ln>
          <a:effectLst>
            <a:outerShdw blurRad="25400" dist="12700" dir="2700000" algn="bl" rotWithShape="0">
              <a:srgbClr val="000000">
                <a:alpha val="10000"/>
              </a:srgbClr>
            </a:outerShdw>
          </a:effectLst>
        </p:spPr>
        <p:txBody>
          <a:bodyPr/>
          <a:lstStyle/>
          <a:p>
            <a:endParaRPr lang="en-US"/>
          </a:p>
        </p:txBody>
      </p:sp>
      <p:pic>
        <p:nvPicPr>
          <p:cNvPr id="3" name="Image 0" descr="/mnt/data/docx_extract/word/media/image2.png"/>
          <p:cNvPicPr>
            <a:picLocks noChangeAspect="1"/>
          </p:cNvPicPr>
          <p:nvPr/>
        </p:nvPicPr>
        <p:blipFill>
          <a:blip r:embed="rId3"/>
          <a:stretch>
            <a:fillRect/>
          </a:stretch>
        </p:blipFill>
        <p:spPr>
          <a:xfrm>
            <a:off x="1744218" y="365760"/>
            <a:ext cx="8709660" cy="5806440"/>
          </a:xfrm>
          <a:prstGeom prst="rect">
            <a:avLst/>
          </a:prstGeom>
        </p:spPr>
      </p:pic>
      <p:sp>
        <p:nvSpPr>
          <p:cNvPr id="4" name="Shape 1"/>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5" name="Text 2"/>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Evidence: Exposure Is Not Destiny</a:t>
            </a:r>
            <a:endParaRPr lang="en-US" sz="750" dirty="0"/>
          </a:p>
        </p:txBody>
      </p:sp>
      <p:sp>
        <p:nvSpPr>
          <p:cNvPr id="6" name="Text 3"/>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02920" y="438912"/>
            <a:ext cx="0" cy="411480"/>
          </a:xfrm>
          <a:prstGeom prst="line">
            <a:avLst/>
          </a:prstGeom>
          <a:noFill/>
          <a:ln w="50800">
            <a:solidFill>
              <a:srgbClr val="D69A18"/>
            </a:solidFill>
            <a:prstDash val="solid"/>
          </a:ln>
        </p:spPr>
        <p:txBody>
          <a:bodyPr/>
          <a:lstStyle/>
          <a:p>
            <a:endParaRPr lang="en-US"/>
          </a:p>
        </p:txBody>
      </p:sp>
      <p:sp>
        <p:nvSpPr>
          <p:cNvPr id="3" name="Text 1"/>
          <p:cNvSpPr/>
          <p:nvPr/>
        </p:nvSpPr>
        <p:spPr>
          <a:xfrm>
            <a:off x="685800" y="429768"/>
            <a:ext cx="4572000" cy="201168"/>
          </a:xfrm>
          <a:prstGeom prst="rect">
            <a:avLst/>
          </a:prstGeom>
          <a:noFill/>
          <a:ln/>
        </p:spPr>
        <p:txBody>
          <a:bodyPr wrap="square" lIns="0" tIns="0" rIns="0" bIns="0" rtlCol="0" anchor="ctr"/>
          <a:lstStyle/>
          <a:p>
            <a:pPr marL="0" indent="0">
              <a:buNone/>
            </a:pPr>
            <a:r>
              <a:rPr lang="en-US" sz="950" b="1" dirty="0">
                <a:solidFill>
                  <a:srgbClr val="008883"/>
                </a:solidFill>
                <a:latin typeface="Aptos" pitchFamily="34" charset="0"/>
                <a:ea typeface="Aptos" pitchFamily="34" charset="-122"/>
                <a:cs typeface="Aptos" pitchFamily="34" charset="-120"/>
              </a:rPr>
              <a:t>THE EVIDENCE</a:t>
            </a:r>
            <a:endParaRPr lang="en-US" sz="950" dirty="0"/>
          </a:p>
        </p:txBody>
      </p:sp>
      <p:sp>
        <p:nvSpPr>
          <p:cNvPr id="4" name="Text 2"/>
          <p:cNvSpPr/>
          <p:nvPr/>
        </p:nvSpPr>
        <p:spPr>
          <a:xfrm>
            <a:off x="685800" y="658368"/>
            <a:ext cx="10789920" cy="530352"/>
          </a:xfrm>
          <a:prstGeom prst="rect">
            <a:avLst/>
          </a:prstGeom>
          <a:noFill/>
          <a:ln/>
        </p:spPr>
        <p:txBody>
          <a:bodyPr wrap="square" lIns="0" tIns="0" rIns="0" bIns="0" rtlCol="0" anchor="ctr">
            <a:normAutofit/>
          </a:bodyPr>
          <a:lstStyle/>
          <a:p>
            <a:pPr marL="0" indent="0">
              <a:buNone/>
            </a:pPr>
            <a:r>
              <a:rPr lang="en-US" sz="3000" b="1" dirty="0">
                <a:solidFill>
                  <a:srgbClr val="0B1E39"/>
                </a:solidFill>
                <a:latin typeface="Aptos Display" pitchFamily="34" charset="0"/>
                <a:ea typeface="Aptos Display" pitchFamily="34" charset="-122"/>
                <a:cs typeface="Aptos Display" pitchFamily="34" charset="-120"/>
              </a:rPr>
              <a:t>Exposure is not destiny</a:t>
            </a:r>
            <a:endParaRPr lang="en-US" sz="3000" dirty="0"/>
          </a:p>
        </p:txBody>
      </p:sp>
      <p:sp>
        <p:nvSpPr>
          <p:cNvPr id="5" name="Text 3"/>
          <p:cNvSpPr/>
          <p:nvPr/>
        </p:nvSpPr>
        <p:spPr>
          <a:xfrm>
            <a:off x="685800" y="1463040"/>
            <a:ext cx="10789920" cy="256032"/>
          </a:xfrm>
          <a:prstGeom prst="rect">
            <a:avLst/>
          </a:prstGeom>
          <a:noFill/>
          <a:ln/>
        </p:spPr>
        <p:txBody>
          <a:bodyPr wrap="square" lIns="0" tIns="0" rIns="0" bIns="0" rtlCol="0" anchor="ctr">
            <a:normAutofit/>
          </a:bodyPr>
          <a:lstStyle/>
          <a:p>
            <a:pPr marL="0" indent="0">
              <a:buNone/>
            </a:pPr>
            <a:r>
              <a:rPr lang="en-US" sz="1280" dirty="0">
                <a:solidFill>
                  <a:srgbClr val="4E6172"/>
                </a:solidFill>
                <a:latin typeface="Aptos" pitchFamily="34" charset="0"/>
                <a:ea typeface="Aptos" pitchFamily="34" charset="-122"/>
                <a:cs typeface="Aptos" pitchFamily="34" charset="-120"/>
              </a:rPr>
              <a:t>The responsible reading is neither panic nor complacency. AI changes tasks first; jobs and power follow.</a:t>
            </a:r>
            <a:endParaRPr lang="en-US" sz="1280" dirty="0"/>
          </a:p>
        </p:txBody>
      </p:sp>
      <p:sp>
        <p:nvSpPr>
          <p:cNvPr id="6" name="Shape 4"/>
          <p:cNvSpPr/>
          <p:nvPr/>
        </p:nvSpPr>
        <p:spPr>
          <a:xfrm>
            <a:off x="777240" y="1783080"/>
            <a:ext cx="10652760" cy="932688"/>
          </a:xfrm>
          <a:prstGeom prst="roundRect">
            <a:avLst>
              <a:gd name="adj" fmla="val 9804"/>
            </a:avLst>
          </a:prstGeom>
          <a:solidFill>
            <a:srgbClr val="EAF3F6"/>
          </a:solidFill>
          <a:ln w="12700">
            <a:solidFill>
              <a:srgbClr val="D5E0E8"/>
            </a:solidFill>
            <a:prstDash val="solid"/>
          </a:ln>
        </p:spPr>
        <p:txBody>
          <a:bodyPr/>
          <a:lstStyle/>
          <a:p>
            <a:endParaRPr lang="en-US"/>
          </a:p>
        </p:txBody>
      </p:sp>
      <p:sp>
        <p:nvSpPr>
          <p:cNvPr id="7" name="Text 5"/>
          <p:cNvSpPr/>
          <p:nvPr/>
        </p:nvSpPr>
        <p:spPr>
          <a:xfrm>
            <a:off x="1097280" y="2084832"/>
            <a:ext cx="10012680" cy="228600"/>
          </a:xfrm>
          <a:prstGeom prst="rect">
            <a:avLst/>
          </a:prstGeom>
          <a:noFill/>
          <a:ln/>
        </p:spPr>
        <p:txBody>
          <a:bodyPr wrap="square" lIns="0" tIns="0" rIns="0" bIns="0" rtlCol="0" anchor="ctr">
            <a:normAutofit/>
          </a:bodyPr>
          <a:lstStyle/>
          <a:p>
            <a:pPr marL="0" indent="0" algn="ctr">
              <a:buNone/>
            </a:pPr>
            <a:r>
              <a:rPr lang="en-US" sz="1800" b="1" dirty="0">
                <a:solidFill>
                  <a:srgbClr val="0B1E39"/>
                </a:solidFill>
                <a:latin typeface="Aptos Display" pitchFamily="34" charset="0"/>
                <a:ea typeface="Aptos Display" pitchFamily="34" charset="-122"/>
                <a:cs typeface="Aptos Display" pitchFamily="34" charset="-120"/>
              </a:rPr>
              <a:t>A job is not a solid object. It is a bundle of tasks, responsibilities, relationships, permissions, and expectations.</a:t>
            </a:r>
            <a:endParaRPr lang="en-US" sz="1800" dirty="0"/>
          </a:p>
        </p:txBody>
      </p:sp>
      <p:sp>
        <p:nvSpPr>
          <p:cNvPr id="8" name="Shape 6"/>
          <p:cNvSpPr/>
          <p:nvPr/>
        </p:nvSpPr>
        <p:spPr>
          <a:xfrm>
            <a:off x="777240" y="3063240"/>
            <a:ext cx="3154680" cy="1901952"/>
          </a:xfrm>
          <a:prstGeom prst="roundRect">
            <a:avLst>
              <a:gd name="adj" fmla="val 5769"/>
            </a:avLst>
          </a:prstGeom>
          <a:solidFill>
            <a:srgbClr val="FFFFFF"/>
          </a:solidFill>
          <a:ln w="15240">
            <a:solidFill>
              <a:srgbClr val="008883"/>
            </a:solidFill>
            <a:prstDash val="solid"/>
          </a:ln>
          <a:effectLst>
            <a:outerShdw blurRad="19050" dist="12700" dir="2700000" algn="bl" rotWithShape="0">
              <a:srgbClr val="000000">
                <a:alpha val="9000"/>
              </a:srgbClr>
            </a:outerShdw>
          </a:effectLst>
        </p:spPr>
        <p:txBody>
          <a:bodyPr/>
          <a:lstStyle/>
          <a:p>
            <a:endParaRPr lang="en-US"/>
          </a:p>
        </p:txBody>
      </p:sp>
      <p:sp>
        <p:nvSpPr>
          <p:cNvPr id="9" name="Shape 7"/>
          <p:cNvSpPr/>
          <p:nvPr/>
        </p:nvSpPr>
        <p:spPr>
          <a:xfrm>
            <a:off x="978408" y="3291840"/>
            <a:ext cx="502920" cy="502920"/>
          </a:xfrm>
          <a:prstGeom prst="ellipse">
            <a:avLst/>
          </a:prstGeom>
          <a:solidFill>
            <a:srgbClr val="008883"/>
          </a:solidFill>
          <a:ln w="12700">
            <a:solidFill>
              <a:srgbClr val="008883"/>
            </a:solidFill>
            <a:prstDash val="solid"/>
          </a:ln>
        </p:spPr>
        <p:txBody>
          <a:bodyPr/>
          <a:lstStyle/>
          <a:p>
            <a:endParaRPr lang="en-US"/>
          </a:p>
        </p:txBody>
      </p:sp>
      <p:sp>
        <p:nvSpPr>
          <p:cNvPr id="10" name="Text 8"/>
          <p:cNvSpPr/>
          <p:nvPr/>
        </p:nvSpPr>
        <p:spPr>
          <a:xfrm>
            <a:off x="978408" y="341071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1</a:t>
            </a:r>
            <a:endParaRPr lang="en-US" sz="1600" dirty="0"/>
          </a:p>
        </p:txBody>
      </p:sp>
      <p:sp>
        <p:nvSpPr>
          <p:cNvPr id="11" name="Text 9"/>
          <p:cNvSpPr/>
          <p:nvPr/>
        </p:nvSpPr>
        <p:spPr>
          <a:xfrm>
            <a:off x="1645920" y="3282696"/>
            <a:ext cx="205740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Tasks shift</a:t>
            </a:r>
            <a:endParaRPr lang="en-US" sz="1400" dirty="0"/>
          </a:p>
        </p:txBody>
      </p:sp>
      <p:sp>
        <p:nvSpPr>
          <p:cNvPr id="12" name="Shape 10"/>
          <p:cNvSpPr/>
          <p:nvPr/>
        </p:nvSpPr>
        <p:spPr>
          <a:xfrm>
            <a:off x="1645920" y="3721608"/>
            <a:ext cx="384048" cy="0"/>
          </a:xfrm>
          <a:prstGeom prst="line">
            <a:avLst/>
          </a:prstGeom>
          <a:noFill/>
          <a:ln w="25400">
            <a:solidFill>
              <a:srgbClr val="008883"/>
            </a:solidFill>
            <a:prstDash val="solid"/>
          </a:ln>
        </p:spPr>
        <p:txBody>
          <a:bodyPr/>
          <a:lstStyle/>
          <a:p>
            <a:endParaRPr lang="en-US"/>
          </a:p>
        </p:txBody>
      </p:sp>
      <p:sp>
        <p:nvSpPr>
          <p:cNvPr id="13" name="Text 11"/>
          <p:cNvSpPr/>
          <p:nvPr/>
        </p:nvSpPr>
        <p:spPr>
          <a:xfrm>
            <a:off x="1033272" y="3904488"/>
            <a:ext cx="2642616" cy="914400"/>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AI may remove one portion of the job while making another portion more important.</a:t>
            </a:r>
            <a:endParaRPr lang="en-US" sz="1150" dirty="0"/>
          </a:p>
        </p:txBody>
      </p:sp>
      <p:sp>
        <p:nvSpPr>
          <p:cNvPr id="14" name="Shape 12"/>
          <p:cNvSpPr/>
          <p:nvPr/>
        </p:nvSpPr>
        <p:spPr>
          <a:xfrm>
            <a:off x="4352544" y="3063240"/>
            <a:ext cx="3154680" cy="1901952"/>
          </a:xfrm>
          <a:prstGeom prst="roundRect">
            <a:avLst>
              <a:gd name="adj" fmla="val 5769"/>
            </a:avLst>
          </a:prstGeom>
          <a:solidFill>
            <a:srgbClr val="FFFFFF"/>
          </a:solidFill>
          <a:ln w="15240">
            <a:solidFill>
              <a:srgbClr val="246A99"/>
            </a:solidFill>
            <a:prstDash val="solid"/>
          </a:ln>
          <a:effectLst>
            <a:outerShdw blurRad="19050" dist="12700" dir="2700000" algn="bl" rotWithShape="0">
              <a:srgbClr val="000000">
                <a:alpha val="9000"/>
              </a:srgbClr>
            </a:outerShdw>
          </a:effectLst>
        </p:spPr>
        <p:txBody>
          <a:bodyPr/>
          <a:lstStyle/>
          <a:p>
            <a:endParaRPr lang="en-US"/>
          </a:p>
        </p:txBody>
      </p:sp>
      <p:sp>
        <p:nvSpPr>
          <p:cNvPr id="15" name="Shape 13"/>
          <p:cNvSpPr/>
          <p:nvPr/>
        </p:nvSpPr>
        <p:spPr>
          <a:xfrm>
            <a:off x="4553712" y="3291840"/>
            <a:ext cx="502920" cy="502920"/>
          </a:xfrm>
          <a:prstGeom prst="ellipse">
            <a:avLst/>
          </a:prstGeom>
          <a:solidFill>
            <a:srgbClr val="246A99"/>
          </a:solidFill>
          <a:ln w="12700">
            <a:solidFill>
              <a:srgbClr val="246A99"/>
            </a:solidFill>
            <a:prstDash val="solid"/>
          </a:ln>
        </p:spPr>
        <p:txBody>
          <a:bodyPr/>
          <a:lstStyle/>
          <a:p>
            <a:endParaRPr lang="en-US"/>
          </a:p>
        </p:txBody>
      </p:sp>
      <p:sp>
        <p:nvSpPr>
          <p:cNvPr id="16" name="Text 14"/>
          <p:cNvSpPr/>
          <p:nvPr/>
        </p:nvSpPr>
        <p:spPr>
          <a:xfrm>
            <a:off x="4553712" y="341071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2</a:t>
            </a:r>
            <a:endParaRPr lang="en-US" sz="1600" dirty="0"/>
          </a:p>
        </p:txBody>
      </p:sp>
      <p:sp>
        <p:nvSpPr>
          <p:cNvPr id="17" name="Text 15"/>
          <p:cNvSpPr/>
          <p:nvPr/>
        </p:nvSpPr>
        <p:spPr>
          <a:xfrm>
            <a:off x="5221224" y="3282696"/>
            <a:ext cx="205740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Power shifts</a:t>
            </a:r>
            <a:endParaRPr lang="en-US" sz="1400" dirty="0"/>
          </a:p>
        </p:txBody>
      </p:sp>
      <p:sp>
        <p:nvSpPr>
          <p:cNvPr id="18" name="Shape 16"/>
          <p:cNvSpPr/>
          <p:nvPr/>
        </p:nvSpPr>
        <p:spPr>
          <a:xfrm>
            <a:off x="5221224" y="3721608"/>
            <a:ext cx="384048" cy="0"/>
          </a:xfrm>
          <a:prstGeom prst="line">
            <a:avLst/>
          </a:prstGeom>
          <a:noFill/>
          <a:ln w="25400">
            <a:solidFill>
              <a:srgbClr val="246A99"/>
            </a:solidFill>
            <a:prstDash val="solid"/>
          </a:ln>
        </p:spPr>
        <p:txBody>
          <a:bodyPr/>
          <a:lstStyle/>
          <a:p>
            <a:endParaRPr lang="en-US"/>
          </a:p>
        </p:txBody>
      </p:sp>
      <p:sp>
        <p:nvSpPr>
          <p:cNvPr id="19" name="Text 17"/>
          <p:cNvSpPr/>
          <p:nvPr/>
        </p:nvSpPr>
        <p:spPr>
          <a:xfrm>
            <a:off x="4608576" y="3904488"/>
            <a:ext cx="2642616" cy="914400"/>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Automation changes training needs, bargaining power, margins, and role expectations.</a:t>
            </a:r>
            <a:endParaRPr lang="en-US" sz="1150" dirty="0"/>
          </a:p>
        </p:txBody>
      </p:sp>
      <p:sp>
        <p:nvSpPr>
          <p:cNvPr id="20" name="Shape 18"/>
          <p:cNvSpPr/>
          <p:nvPr/>
        </p:nvSpPr>
        <p:spPr>
          <a:xfrm>
            <a:off x="7927848" y="3063240"/>
            <a:ext cx="3154680" cy="1901952"/>
          </a:xfrm>
          <a:prstGeom prst="roundRect">
            <a:avLst>
              <a:gd name="adj" fmla="val 5769"/>
            </a:avLst>
          </a:prstGeom>
          <a:solidFill>
            <a:srgbClr val="FFFFFF"/>
          </a:solidFill>
          <a:ln w="15240">
            <a:solidFill>
              <a:srgbClr val="D69A18"/>
            </a:solidFill>
            <a:prstDash val="solid"/>
          </a:ln>
          <a:effectLst>
            <a:outerShdw blurRad="19050" dist="12700" dir="2700000" algn="bl" rotWithShape="0">
              <a:srgbClr val="000000">
                <a:alpha val="9000"/>
              </a:srgbClr>
            </a:outerShdw>
          </a:effectLst>
        </p:spPr>
        <p:txBody>
          <a:bodyPr/>
          <a:lstStyle/>
          <a:p>
            <a:endParaRPr lang="en-US"/>
          </a:p>
        </p:txBody>
      </p:sp>
      <p:sp>
        <p:nvSpPr>
          <p:cNvPr id="21" name="Shape 19"/>
          <p:cNvSpPr/>
          <p:nvPr/>
        </p:nvSpPr>
        <p:spPr>
          <a:xfrm>
            <a:off x="8129016" y="3291840"/>
            <a:ext cx="502920" cy="502920"/>
          </a:xfrm>
          <a:prstGeom prst="ellipse">
            <a:avLst/>
          </a:prstGeom>
          <a:solidFill>
            <a:srgbClr val="D69A18"/>
          </a:solidFill>
          <a:ln w="12700">
            <a:solidFill>
              <a:srgbClr val="D69A18"/>
            </a:solidFill>
            <a:prstDash val="solid"/>
          </a:ln>
        </p:spPr>
        <p:txBody>
          <a:bodyPr/>
          <a:lstStyle/>
          <a:p>
            <a:endParaRPr lang="en-US"/>
          </a:p>
        </p:txBody>
      </p:sp>
      <p:sp>
        <p:nvSpPr>
          <p:cNvPr id="22" name="Text 20"/>
          <p:cNvSpPr/>
          <p:nvPr/>
        </p:nvSpPr>
        <p:spPr>
          <a:xfrm>
            <a:off x="8129016" y="3410712"/>
            <a:ext cx="502920" cy="201168"/>
          </a:xfrm>
          <a:prstGeom prst="rect">
            <a:avLst/>
          </a:prstGeom>
          <a:noFill/>
          <a:ln/>
        </p:spPr>
        <p:txBody>
          <a:bodyPr wrap="square" lIns="0" tIns="0" rIns="0" bIns="0" rtlCol="0" anchor="ctr"/>
          <a:lstStyle/>
          <a:p>
            <a:pPr marL="0" indent="0" algn="ctr">
              <a:buNone/>
            </a:pPr>
            <a:r>
              <a:rPr lang="en-US" sz="1600" b="1" dirty="0">
                <a:solidFill>
                  <a:srgbClr val="FFFFFF"/>
                </a:solidFill>
                <a:latin typeface="Aptos" pitchFamily="34" charset="0"/>
                <a:ea typeface="Aptos" pitchFamily="34" charset="-122"/>
                <a:cs typeface="Aptos" pitchFamily="34" charset="-120"/>
              </a:rPr>
              <a:t>3</a:t>
            </a:r>
            <a:endParaRPr lang="en-US" sz="1600" dirty="0"/>
          </a:p>
        </p:txBody>
      </p:sp>
      <p:sp>
        <p:nvSpPr>
          <p:cNvPr id="23" name="Text 21"/>
          <p:cNvSpPr/>
          <p:nvPr/>
        </p:nvSpPr>
        <p:spPr>
          <a:xfrm>
            <a:off x="8796528" y="3282696"/>
            <a:ext cx="2057400" cy="292608"/>
          </a:xfrm>
          <a:prstGeom prst="rect">
            <a:avLst/>
          </a:prstGeom>
          <a:noFill/>
          <a:ln/>
        </p:spPr>
        <p:txBody>
          <a:bodyPr wrap="square" lIns="0" tIns="0" rIns="0" bIns="0" rtlCol="0" anchor="ctr">
            <a:normAutofit/>
          </a:bodyPr>
          <a:lstStyle/>
          <a:p>
            <a:pPr marL="0" indent="0">
              <a:buNone/>
            </a:pPr>
            <a:r>
              <a:rPr lang="en-US" sz="1400" b="1" dirty="0">
                <a:solidFill>
                  <a:srgbClr val="0B1E39"/>
                </a:solidFill>
                <a:latin typeface="Aptos Display" pitchFamily="34" charset="0"/>
                <a:ea typeface="Aptos Display" pitchFamily="34" charset="-122"/>
                <a:cs typeface="Aptos Display" pitchFamily="34" charset="-120"/>
              </a:rPr>
              <a:t>Design matters</a:t>
            </a:r>
            <a:endParaRPr lang="en-US" sz="1400" dirty="0"/>
          </a:p>
        </p:txBody>
      </p:sp>
      <p:sp>
        <p:nvSpPr>
          <p:cNvPr id="24" name="Shape 22"/>
          <p:cNvSpPr/>
          <p:nvPr/>
        </p:nvSpPr>
        <p:spPr>
          <a:xfrm>
            <a:off x="8796528" y="3721608"/>
            <a:ext cx="384048" cy="0"/>
          </a:xfrm>
          <a:prstGeom prst="line">
            <a:avLst/>
          </a:prstGeom>
          <a:noFill/>
          <a:ln w="25400">
            <a:solidFill>
              <a:srgbClr val="D69A18"/>
            </a:solidFill>
            <a:prstDash val="solid"/>
          </a:ln>
        </p:spPr>
        <p:txBody>
          <a:bodyPr/>
          <a:lstStyle/>
          <a:p>
            <a:endParaRPr lang="en-US"/>
          </a:p>
        </p:txBody>
      </p:sp>
      <p:sp>
        <p:nvSpPr>
          <p:cNvPr id="25" name="Text 23"/>
          <p:cNvSpPr/>
          <p:nvPr/>
        </p:nvSpPr>
        <p:spPr>
          <a:xfrm>
            <a:off x="8183880" y="3904488"/>
            <a:ext cx="2642616" cy="914400"/>
          </a:xfrm>
          <a:prstGeom prst="rect">
            <a:avLst/>
          </a:prstGeom>
          <a:noFill/>
          <a:ln/>
        </p:spPr>
        <p:txBody>
          <a:bodyPr wrap="square" lIns="254" tIns="254" rIns="254" bIns="254" rtlCol="0" anchor="ctr">
            <a:normAutofit/>
          </a:bodyPr>
          <a:lstStyle/>
          <a:p>
            <a:pPr marL="0" indent="0">
              <a:buNone/>
            </a:pPr>
            <a:r>
              <a:rPr lang="en-US" sz="1150" dirty="0">
                <a:solidFill>
                  <a:srgbClr val="111827"/>
                </a:solidFill>
                <a:latin typeface="Aptos" pitchFamily="34" charset="0"/>
                <a:ea typeface="Aptos" pitchFamily="34" charset="-122"/>
                <a:cs typeface="Aptos" pitchFamily="34" charset="-120"/>
              </a:rPr>
              <a:t>The failure is not adopting AI. The failure is adopting it without redesigning human contribution.</a:t>
            </a:r>
            <a:endParaRPr lang="en-US" sz="1150" dirty="0"/>
          </a:p>
        </p:txBody>
      </p:sp>
      <p:sp>
        <p:nvSpPr>
          <p:cNvPr id="26" name="Shape 24"/>
          <p:cNvSpPr/>
          <p:nvPr/>
        </p:nvSpPr>
        <p:spPr>
          <a:xfrm>
            <a:off x="713232" y="5074920"/>
            <a:ext cx="10744200" cy="914400"/>
          </a:xfrm>
          <a:prstGeom prst="roundRect">
            <a:avLst>
              <a:gd name="adj" fmla="val 8000"/>
            </a:avLst>
          </a:prstGeom>
          <a:solidFill>
            <a:srgbClr val="0B1E39"/>
          </a:solidFill>
          <a:ln w="12700">
            <a:solidFill>
              <a:srgbClr val="0B1E39"/>
            </a:solidFill>
            <a:prstDash val="solid"/>
          </a:ln>
          <a:effectLst>
            <a:outerShdw blurRad="25400" dist="12700" dir="2700000" algn="bl" rotWithShape="0">
              <a:srgbClr val="000000">
                <a:alpha val="18000"/>
              </a:srgbClr>
            </a:outerShdw>
          </a:effectLst>
        </p:spPr>
        <p:txBody>
          <a:bodyPr/>
          <a:lstStyle/>
          <a:p>
            <a:endParaRPr lang="en-US"/>
          </a:p>
        </p:txBody>
      </p:sp>
      <p:sp>
        <p:nvSpPr>
          <p:cNvPr id="27" name="Text 25"/>
          <p:cNvSpPr/>
          <p:nvPr/>
        </p:nvSpPr>
        <p:spPr>
          <a:xfrm>
            <a:off x="960120" y="5294376"/>
            <a:ext cx="10241280" cy="320040"/>
          </a:xfrm>
          <a:prstGeom prst="rect">
            <a:avLst/>
          </a:prstGeom>
          <a:noFill/>
          <a:ln/>
        </p:spPr>
        <p:txBody>
          <a:bodyPr wrap="square" lIns="0" tIns="0" rIns="0" bIns="0" rtlCol="0" anchor="ctr">
            <a:normAutofit/>
          </a:bodyPr>
          <a:lstStyle/>
          <a:p>
            <a:pPr marL="0" indent="0" algn="ctr">
              <a:buNone/>
            </a:pPr>
            <a:r>
              <a:rPr lang="en-US" sz="2000" b="1" dirty="0">
                <a:solidFill>
                  <a:srgbClr val="FFFFFF"/>
                </a:solidFill>
                <a:latin typeface="Aptos Display" pitchFamily="34" charset="0"/>
                <a:ea typeface="Aptos Display" pitchFamily="34" charset="-122"/>
                <a:cs typeface="Aptos Display" pitchFamily="34" charset="-120"/>
              </a:rPr>
              <a:t>The technology does not decide. Leaders do.</a:t>
            </a:r>
            <a:endParaRPr lang="en-US" sz="2000" dirty="0"/>
          </a:p>
        </p:txBody>
      </p:sp>
      <p:sp>
        <p:nvSpPr>
          <p:cNvPr id="28" name="Shape 26"/>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29" name="Text 27"/>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Dignity Is Not Redundancy</a:t>
            </a:r>
            <a:endParaRPr lang="en-US" sz="750" dirty="0"/>
          </a:p>
        </p:txBody>
      </p:sp>
      <p:sp>
        <p:nvSpPr>
          <p:cNvPr id="30" name="Text 28"/>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31"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384048" y="320040"/>
            <a:ext cx="11430000" cy="5897880"/>
          </a:xfrm>
          <a:prstGeom prst="roundRect">
            <a:avLst>
              <a:gd name="adj" fmla="val 1240"/>
            </a:avLst>
          </a:prstGeom>
          <a:solidFill>
            <a:srgbClr val="FFFFFF"/>
          </a:solidFill>
          <a:ln w="12700">
            <a:solidFill>
              <a:srgbClr val="D6E0E7"/>
            </a:solidFill>
            <a:prstDash val="solid"/>
          </a:ln>
          <a:effectLst>
            <a:outerShdw blurRad="25400" dist="12700" dir="2700000" algn="bl" rotWithShape="0">
              <a:srgbClr val="000000">
                <a:alpha val="10000"/>
              </a:srgbClr>
            </a:outerShdw>
          </a:effectLst>
        </p:spPr>
        <p:txBody>
          <a:bodyPr/>
          <a:lstStyle/>
          <a:p>
            <a:endParaRPr lang="en-US"/>
          </a:p>
        </p:txBody>
      </p:sp>
      <p:pic>
        <p:nvPicPr>
          <p:cNvPr id="3" name="Image 0" descr="/mnt/data/docx_extract/word/media/image4.png"/>
          <p:cNvPicPr>
            <a:picLocks noChangeAspect="1"/>
          </p:cNvPicPr>
          <p:nvPr/>
        </p:nvPicPr>
        <p:blipFill>
          <a:blip r:embed="rId3"/>
          <a:stretch>
            <a:fillRect/>
          </a:stretch>
        </p:blipFill>
        <p:spPr>
          <a:xfrm>
            <a:off x="1164781" y="365760"/>
            <a:ext cx="9868534" cy="5806440"/>
          </a:xfrm>
          <a:prstGeom prst="rect">
            <a:avLst/>
          </a:prstGeom>
        </p:spPr>
      </p:pic>
      <p:sp>
        <p:nvSpPr>
          <p:cNvPr id="4" name="Shape 1"/>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5" name="Text 2"/>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Evidence: Skill Instability</a:t>
            </a:r>
            <a:endParaRPr lang="en-US" sz="750" dirty="0"/>
          </a:p>
        </p:txBody>
      </p:sp>
      <p:sp>
        <p:nvSpPr>
          <p:cNvPr id="6" name="Text 3"/>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384048" y="320040"/>
            <a:ext cx="11430000" cy="5897880"/>
          </a:xfrm>
          <a:prstGeom prst="roundRect">
            <a:avLst>
              <a:gd name="adj" fmla="val 1240"/>
            </a:avLst>
          </a:prstGeom>
          <a:solidFill>
            <a:srgbClr val="FFFFFF"/>
          </a:solidFill>
          <a:ln w="12700">
            <a:solidFill>
              <a:srgbClr val="D6E0E7"/>
            </a:solidFill>
            <a:prstDash val="solid"/>
          </a:ln>
          <a:effectLst>
            <a:outerShdw blurRad="25400" dist="12700" dir="2700000" algn="bl" rotWithShape="0">
              <a:srgbClr val="000000">
                <a:alpha val="10000"/>
              </a:srgbClr>
            </a:outerShdw>
          </a:effectLst>
        </p:spPr>
        <p:txBody>
          <a:bodyPr/>
          <a:lstStyle/>
          <a:p>
            <a:endParaRPr lang="en-US"/>
          </a:p>
        </p:txBody>
      </p:sp>
      <p:pic>
        <p:nvPicPr>
          <p:cNvPr id="3" name="Image 0" descr="/mnt/data/docx_extract/word/media/image5.png"/>
          <p:cNvPicPr>
            <a:picLocks noChangeAspect="1"/>
          </p:cNvPicPr>
          <p:nvPr/>
        </p:nvPicPr>
        <p:blipFill>
          <a:blip r:embed="rId3"/>
          <a:stretch>
            <a:fillRect/>
          </a:stretch>
        </p:blipFill>
        <p:spPr>
          <a:xfrm>
            <a:off x="1744218" y="365760"/>
            <a:ext cx="8709660" cy="5806440"/>
          </a:xfrm>
          <a:prstGeom prst="rect">
            <a:avLst/>
          </a:prstGeom>
        </p:spPr>
      </p:pic>
      <p:sp>
        <p:nvSpPr>
          <p:cNvPr id="4" name="Shape 1"/>
          <p:cNvSpPr/>
          <p:nvPr/>
        </p:nvSpPr>
        <p:spPr>
          <a:xfrm>
            <a:off x="411480" y="6510528"/>
            <a:ext cx="11384280" cy="0"/>
          </a:xfrm>
          <a:prstGeom prst="line">
            <a:avLst/>
          </a:prstGeom>
          <a:noFill/>
          <a:ln w="12700">
            <a:solidFill>
              <a:srgbClr val="D8E0E7"/>
            </a:solidFill>
            <a:prstDash val="solid"/>
          </a:ln>
        </p:spPr>
        <p:txBody>
          <a:bodyPr/>
          <a:lstStyle/>
          <a:p>
            <a:endParaRPr lang="en-US"/>
          </a:p>
        </p:txBody>
      </p:sp>
      <p:sp>
        <p:nvSpPr>
          <p:cNvPr id="5" name="Text 2"/>
          <p:cNvSpPr/>
          <p:nvPr/>
        </p:nvSpPr>
        <p:spPr>
          <a:xfrm>
            <a:off x="411480" y="6565392"/>
            <a:ext cx="5669280" cy="164592"/>
          </a:xfrm>
          <a:prstGeom prst="rect">
            <a:avLst/>
          </a:prstGeom>
          <a:noFill/>
          <a:ln/>
        </p:spPr>
        <p:txBody>
          <a:bodyPr wrap="square" lIns="0" tIns="0" rIns="0" bIns="0" rtlCol="0" anchor="ctr"/>
          <a:lstStyle/>
          <a:p>
            <a:pPr marL="0" indent="0">
              <a:buNone/>
            </a:pPr>
            <a:r>
              <a:rPr lang="en-US" sz="750" dirty="0">
                <a:solidFill>
                  <a:srgbClr val="7B8794"/>
                </a:solidFill>
                <a:latin typeface="Aptos" pitchFamily="34" charset="0"/>
                <a:ea typeface="Aptos" pitchFamily="34" charset="-122"/>
                <a:cs typeface="Aptos" pitchFamily="34" charset="-120"/>
              </a:rPr>
              <a:t>Evidence: Legal Time Dividend</a:t>
            </a:r>
            <a:endParaRPr lang="en-US" sz="750" dirty="0"/>
          </a:p>
        </p:txBody>
      </p:sp>
      <p:sp>
        <p:nvSpPr>
          <p:cNvPr id="6" name="Text 3"/>
          <p:cNvSpPr/>
          <p:nvPr/>
        </p:nvSpPr>
        <p:spPr>
          <a:xfrm>
            <a:off x="8412480" y="6565392"/>
            <a:ext cx="3383280" cy="164592"/>
          </a:xfrm>
          <a:prstGeom prst="rect">
            <a:avLst/>
          </a:prstGeom>
          <a:noFill/>
          <a:ln/>
        </p:spPr>
        <p:txBody>
          <a:bodyPr wrap="square" lIns="0" tIns="0" rIns="0" bIns="0" rtlCol="0" anchor="ctr"/>
          <a:lstStyle/>
          <a:p>
            <a:pPr marL="0" indent="0" algn="r">
              <a:buNone/>
            </a:pPr>
            <a:r>
              <a:rPr lang="en-US" sz="750" dirty="0">
                <a:solidFill>
                  <a:srgbClr val="7B8794"/>
                </a:solidFill>
                <a:latin typeface="Aptos" pitchFamily="34" charset="0"/>
                <a:ea typeface="Aptos" pitchFamily="34" charset="-122"/>
                <a:cs typeface="Aptos" pitchFamily="34" charset="-120"/>
              </a:rPr>
              <a:t>Executive Thought Piece | May 2026</a:t>
            </a:r>
            <a:endParaRPr lang="en-US" sz="750" dirty="0"/>
          </a:p>
        </p:txBody>
      </p:sp>
      <p:sp>
        <p:nvSpPr>
          <p:cNvPr id="25" name="Slide Number Placeholder 0"/>
          <p:cNvSpPr>
            <a:spLocks noGrp="1"/>
          </p:cNvSpPr>
          <p:nvPr>
            <p:ph type="sldNum" sz="quarter" idx="4294967295"/>
          </p:nvPr>
        </p:nvSpPr>
        <p:spPr>
          <a:xfrm>
            <a:off x="11567160" y="6492240"/>
            <a:ext cx="800000" cy="300000"/>
          </a:xfrm>
          <a:prstGeom prst="rect">
            <a:avLst/>
          </a:prstGeom>
          <a:extLst>
            <a:ext uri="{C572A759-6A51-4108-AA02-DFA0A04FC94B}">
              <ma14:wrappingTextBoxFlag xmlns:ma14="http://schemas.microsoft.com/office/mac/drawingml/2011/main" xmlns="" val="0"/>
            </a:ext>
          </a:extLst>
        </p:spPr>
        <p:txBody>
          <a:bodyPr/>
          <a:lstStyle>
            <a:lvl1pPr>
              <a:defRPr sz="1200">
                <a:solidFill>
                  <a:srgbClr val="9AA8B4"/>
                </a:solidFill>
              </a:defRPr>
            </a:lvl1pPr>
          </a:lstStyle>
          <a:p>
            <a:pPr algn="l"/>
            <a:fld id="{F7021451-1387-4CA6-816F-3879F97B5CBC}" type="slidenum">
              <a:rPr lang="en-US" b="0"/>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1691</Words>
  <Application>Microsoft Macintosh PowerPoint</Application>
  <PresentationFormat>Widescreen</PresentationFormat>
  <Paragraphs>206</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EQUES Law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Dignity Is Not Redundancy</dc:title>
  <dc:subject>Dignity Is Not Redundancy: AI, Work, and Human Development</dc:subject>
  <dc:creator>Chris White</dc:creator>
  <cp:lastModifiedBy>Christopher White</cp:lastModifiedBy>
  <cp:revision>2</cp:revision>
  <dcterms:created xsi:type="dcterms:W3CDTF">2026-05-15T01:33:34Z</dcterms:created>
  <dcterms:modified xsi:type="dcterms:W3CDTF">2026-05-15T01:37:55Z</dcterms:modified>
</cp:coreProperties>
</file>